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webp" ContentType="image/webp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82" r:id="rId5"/>
    <p:sldId id="259" r:id="rId6"/>
    <p:sldId id="284" r:id="rId7"/>
    <p:sldId id="285" r:id="rId8"/>
    <p:sldId id="274" r:id="rId9"/>
    <p:sldId id="286" r:id="rId10"/>
    <p:sldId id="287" r:id="rId11"/>
    <p:sldId id="288" r:id="rId12"/>
    <p:sldId id="261" r:id="rId13"/>
    <p:sldId id="262" r:id="rId14"/>
    <p:sldId id="263" r:id="rId15"/>
    <p:sldId id="264" r:id="rId16"/>
    <p:sldId id="283" r:id="rId17"/>
    <p:sldId id="265" r:id="rId18"/>
    <p:sldId id="258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6" r:id="rId28"/>
    <p:sldId id="277" r:id="rId29"/>
    <p:sldId id="279" r:id="rId30"/>
    <p:sldId id="278" r:id="rId31"/>
    <p:sldId id="25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accent1"/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32-48F7-B069-42A5BCF03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77-41F5-BB0D-967B7AAD907B}"/>
              </c:ext>
            </c:extLst>
          </c:dPt>
          <c:dPt>
            <c:idx val="1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DC-4534-BF48-1807F396D63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DC-4534-BF48-1807F396D63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977-41F5-BB0D-967B7AAD907B}"/>
              </c:ext>
            </c:extLst>
          </c:dPt>
          <c:dLbls>
            <c:dLbl>
              <c:idx val="0"/>
              <c:layout>
                <c:manualLayout>
                  <c:x val="-0.14521783347637646"/>
                  <c:y val="-0.3761306083827302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77-41F5-BB0D-967B7AAD907B}"/>
                </c:ext>
              </c:extLst>
            </c:dLbl>
            <c:dLbl>
              <c:idx val="3"/>
              <c:layout>
                <c:manualLayout>
                  <c:x val="-1.067778187326293E-2"/>
                  <c:y val="-4.04697490032051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77-41F5-BB0D-967B7AAD907B}"/>
                </c:ext>
              </c:extLst>
            </c:dLbl>
            <c:numFmt formatCode="[$$-409]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0" tIns="0" rIns="0" bIns="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Sheet1!$A$2:$A$5</c:f>
              <c:strCache>
                <c:ptCount val="4"/>
                <c:pt idx="0">
                  <c:v>Part 1</c:v>
                </c:pt>
                <c:pt idx="1">
                  <c:v>Part 2</c:v>
                </c:pt>
                <c:pt idx="2">
                  <c:v>Part 3</c:v>
                </c:pt>
                <c:pt idx="3">
                  <c:v>Part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77-41F5-BB0D-967B7AAD90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49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51EFA-6533-45C3-8394-23FFC04F750D}" type="datetimeFigureOut">
              <a:rPr lang="en-US" smtClean="0"/>
              <a:t>12/13/2022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E2DD4-2E30-4434-A427-2EC5049107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4C180-10CF-422C-B717-65F1B78C7EB7}" type="datetimeFigureOut">
              <a:rPr lang="en-US" noProof="0" smtClean="0"/>
              <a:t>12/13/2022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375C1-7C5C-42A2-80F2-05631BB3764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88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48635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7787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2210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7347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0975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151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750865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7477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2286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8375C1-7C5C-42A2-80F2-05631BB376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52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5508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9713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18005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415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0694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79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4648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6247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3391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4193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2554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07462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8375C1-7C5C-42A2-80F2-05631BB3764E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9977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2" name="Straight Connector 11" title="Divider Line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 title="Divider Line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Image Here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9896" y="4962525"/>
            <a:ext cx="35717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/>
            <a:r>
              <a:rPr lang="en-US" noProof="0"/>
              <a:t>Contact Number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/>
            <a:r>
              <a:rPr lang="en-US" noProof="0"/>
              <a:t>Email or Social Media Handle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Previe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of a cell phone&#10;&#10;Description generated with high confidence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Picture 8" descr="Screen of a cell phone&#10;&#10;Description generated with high confidence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Picture 9" descr="Screen of a cell phone&#10;&#10;Description generated with high confidence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Details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Mockup Name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8" name="Picture Placeholder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anchor="ctr"/>
          <a:lstStyle>
            <a:lvl1pPr marL="0" indent="0" algn="ctr">
              <a:buNone/>
              <a:defRPr i="0"/>
            </a:lvl1pPr>
          </a:lstStyle>
          <a:p>
            <a:pPr lvl="0"/>
            <a:r>
              <a:rPr lang="en-US" noProof="0"/>
              <a:t>Testimonial goes here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2000" y="4962525"/>
            <a:ext cx="5472000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8" y="4962525"/>
            <a:ext cx="6299682" cy="121920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,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anchor="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Subtitle, tagline or blurb can go here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3" name="Text Placeholder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59" name="Picture Placeholder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0" name="Picture Placeholder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1" name="Picture Placeholder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Subtitle, tagline or blurb can go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/>
            <a:r>
              <a:rPr lang="en-US" noProof="0" dirty="0"/>
              <a:t>Insert or Drag &amp;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Emphasized Text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Single line of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1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EB16B-9FE5-4954-8D9A-47381E739BF5}"/>
              </a:ext>
            </a:extLst>
          </p:cNvPr>
          <p:cNvSpPr txBox="1"/>
          <p:nvPr userDrawn="1"/>
        </p:nvSpPr>
        <p:spPr>
          <a:xfrm>
            <a:off x="9529311" y="6365363"/>
            <a:ext cx="2047875" cy="42996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US" sz="1200" b="0" noProof="0" dirty="0">
                <a:solidFill>
                  <a:schemeClr val="bg1">
                    <a:lumMod val="65000"/>
                  </a:schemeClr>
                </a:solidFill>
                <a:latin typeface="+mn-lt"/>
              </a:rPr>
              <a:t>NAME OR LOGO</a:t>
            </a:r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2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49.svg"/><Relationship Id="rId11" Type="http://schemas.openxmlformats.org/officeDocument/2006/relationships/image" Target="../media/image24.svg"/><Relationship Id="rId5" Type="http://schemas.openxmlformats.org/officeDocument/2006/relationships/image" Target="../media/image48.png"/><Relationship Id="rId10" Type="http://schemas.openxmlformats.org/officeDocument/2006/relationships/image" Target="../media/image23.png"/><Relationship Id="rId4" Type="http://schemas.openxmlformats.org/officeDocument/2006/relationships/image" Target="../media/image28.svg"/><Relationship Id="rId9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jpeg"/><Relationship Id="rId7" Type="http://schemas.openxmlformats.org/officeDocument/2006/relationships/image" Target="../media/image56.svg"/><Relationship Id="rId12" Type="http://schemas.openxmlformats.org/officeDocument/2006/relationships/hyperlink" Target="http://www.fabrikam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webp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05D089D-7A15-41BC-B971-911CC28C4A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4" y="0"/>
            <a:ext cx="12049611" cy="6786563"/>
          </a:xfr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93CFE69-79B0-440B-949E-DA17AD834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5999" y="-35719"/>
            <a:ext cx="3979575" cy="6858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70152F-4BDD-EA4D-B3D1-E9A87974CFC0}"/>
              </a:ext>
            </a:extLst>
          </p:cNvPr>
          <p:cNvSpPr txBox="1"/>
          <p:nvPr/>
        </p:nvSpPr>
        <p:spPr bwMode="gray">
          <a:xfrm>
            <a:off x="6335999" y="1787165"/>
            <a:ext cx="3176301" cy="646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b="1" noProof="1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Munyala Eliud &amp; Christine Muthee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438900" y="3074482"/>
            <a:ext cx="3876674" cy="1716594"/>
          </a:xfrm>
        </p:spPr>
        <p:txBody>
          <a:bodyPr/>
          <a:lstStyle/>
          <a:p>
            <a:r>
              <a:rPr lang="en-US" dirty="0"/>
              <a:t>Data Science Pipeline – from Junk to Bank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76800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An introductory overview of Data Science applicability in Business.</a:t>
            </a:r>
          </a:p>
        </p:txBody>
      </p:sp>
    </p:spTree>
    <p:extLst>
      <p:ext uri="{BB962C8B-B14F-4D97-AF65-F5344CB8AC3E}">
        <p14:creationId xmlns:p14="http://schemas.microsoft.com/office/powerpoint/2010/main" val="2941958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 descr="A wrist with a smart watch">
            <a:extLst>
              <a:ext uri="{FF2B5EF4-FFF2-40B4-BE49-F238E27FC236}">
                <a16:creationId xmlns:a16="http://schemas.microsoft.com/office/drawing/2014/main" id="{8B618502-6263-424A-824A-C269440BC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000" y="0"/>
            <a:ext cx="5472000" cy="438858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Product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Graphic 33" descr="Bullseye" title="Placeholder Icon">
            <a:extLst>
              <a:ext uri="{FF2B5EF4-FFF2-40B4-BE49-F238E27FC236}">
                <a16:creationId xmlns:a16="http://schemas.microsoft.com/office/drawing/2014/main" id="{01B04A53-CFF0-41E3-A36F-790D2F6B63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1177" y="1408536"/>
            <a:ext cx="514800" cy="51480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785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2857547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0785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45466" y="1108725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Graphic 31" descr="Lecturer" title="Placeholder Icon">
            <a:extLst>
              <a:ext uri="{FF2B5EF4-FFF2-40B4-BE49-F238E27FC236}">
                <a16:creationId xmlns:a16="http://schemas.microsoft.com/office/drawing/2014/main" id="{A67046E4-7EA7-414C-8B67-BE9C73705C8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5277" y="1408536"/>
            <a:ext cx="514800" cy="5148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25661-92B1-4FD6-80E6-C1A1C5F5B8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02677" y="2360347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First to Market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2857547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32C294C-1590-42EF-AA55-43D984432B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402677" y="2994747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421366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 descr="Network" title="Placeholder Icon">
            <a:extLst>
              <a:ext uri="{FF2B5EF4-FFF2-40B4-BE49-F238E27FC236}">
                <a16:creationId xmlns:a16="http://schemas.microsoft.com/office/drawing/2014/main" id="{E34FD3C6-9F01-4A17-AD96-054AF50040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21177" y="4059152"/>
            <a:ext cx="514800" cy="5148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785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DEE8591-D916-4064-8CD3-2AD3F759B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04577" y="55081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892DD94-78B8-4911-A32B-3B174E29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23042" y="3759341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Graphic 29" descr="Megaphone" title="Placeholder Icon">
            <a:extLst>
              <a:ext uri="{FF2B5EF4-FFF2-40B4-BE49-F238E27FC236}">
                <a16:creationId xmlns:a16="http://schemas.microsoft.com/office/drawing/2014/main" id="{72D31FC8-7143-4EC0-8D99-6AE8BC0B8D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22853" y="4059152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02677" y="5010963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Authentic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28677" y="5508163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AE0D-88F0-4123-A369-92983D7E5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Product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873866-C6DF-4447-8D2F-8A88CF14E6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1800" y="1582738"/>
            <a:ext cx="3975100" cy="1744662"/>
          </a:xfrm>
        </p:spPr>
        <p:txBody>
          <a:bodyPr/>
          <a:lstStyle/>
          <a:p>
            <a:r>
              <a:rPr lang="en-US" dirty="0"/>
              <a:t>Emphasize your </a:t>
            </a:r>
            <a:br>
              <a:rPr lang="en-US" dirty="0"/>
            </a:br>
            <a:r>
              <a:rPr lang="en-US" dirty="0"/>
              <a:t>main benefit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C25F-F41F-4EE7-8166-FD25E15EA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Other benefits include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</a:t>
            </a:r>
            <a:b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Vivamus a tellus</a:t>
            </a:r>
          </a:p>
        </p:txBody>
      </p:sp>
      <p:pic>
        <p:nvPicPr>
          <p:cNvPr id="32" name="Picture Placeholder 31" descr="Desktop screenshot">
            <a:extLst>
              <a:ext uri="{FF2B5EF4-FFF2-40B4-BE49-F238E27FC236}">
                <a16:creationId xmlns:a16="http://schemas.microsoft.com/office/drawing/2014/main" id="{9985C1E9-B7DC-4EFA-B466-64A4F2674F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" r="160"/>
          <a:stretch>
            <a:fillRect/>
          </a:stretch>
        </p:blipFill>
        <p:spPr>
          <a:xfrm>
            <a:off x="5217319" y="1450975"/>
            <a:ext cx="6974680" cy="393541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A106A1-5BFA-4033-8A49-0E0F2A688C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664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person standing on a sidewalk looking at his phone">
            <a:extLst>
              <a:ext uri="{FF2B5EF4-FFF2-40B4-BE49-F238E27FC236}">
                <a16:creationId xmlns:a16="http://schemas.microsoft.com/office/drawing/2014/main" id="{5AC4910C-C9A9-41E9-9252-939FB7AA00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159E9FA-E2FE-4ED3-AF77-6A386F661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gray"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94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group of people around a table having a meeting">
            <a:extLst>
              <a:ext uri="{FF2B5EF4-FFF2-40B4-BE49-F238E27FC236}">
                <a16:creationId xmlns:a16="http://schemas.microsoft.com/office/drawing/2014/main" id="{183BC1DD-FC8F-4036-B43A-743B2FF4F0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6A60A77-3CD9-2340-9CBF-AB127828C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2000" y="0"/>
            <a:ext cx="11760000" cy="6365363"/>
          </a:xfrm>
          <a:prstGeom prst="rect">
            <a:avLst/>
          </a:prstGeom>
          <a:gradFill>
            <a:gsLst>
              <a:gs pos="36000">
                <a:schemeClr val="tx1">
                  <a:alpha val="4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AFED906-603E-4575-A8EB-18849F620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432001" cy="6365362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Section Divider 2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42D433C-2521-498F-AEB8-751A77CDE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680728" y="4876800"/>
            <a:ext cx="51877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A new way to engage with customers</a:t>
            </a:r>
            <a:br>
              <a:rPr lang="en-US" dirty="0"/>
            </a:br>
            <a:r>
              <a:rPr lang="en-US" dirty="0"/>
              <a:t>from across the globe.</a:t>
            </a:r>
          </a:p>
        </p:txBody>
      </p:sp>
      <p:grpSp>
        <p:nvGrpSpPr>
          <p:cNvPr id="21" name="Group 20" title="Placeholder Logo">
            <a:extLst>
              <a:ext uri="{FF2B5EF4-FFF2-40B4-BE49-F238E27FC236}">
                <a16:creationId xmlns:a16="http://schemas.microsoft.com/office/drawing/2014/main" id="{B6C6CF9E-253E-4427-A32A-5C2467E9C3E7}"/>
              </a:ext>
            </a:extLst>
          </p:cNvPr>
          <p:cNvGrpSpPr/>
          <p:nvPr/>
        </p:nvGrpSpPr>
        <p:grpSpPr>
          <a:xfrm>
            <a:off x="10474628" y="262234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6EFE9CD-48EA-4600-88AA-120E29187B70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19FE9E-CD3D-4D03-9E47-BC22664E57E7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0F44737-B820-487B-8BCF-50DFB953CCB1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8906E3-194C-4A7B-9B6F-BF9D3EFF28A9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BD481A7-D8E6-4EC8-95C1-2C7D2A8766B0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6C26FE9-675A-4EF7-8373-CD61A41E74BE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588720-CF68-4E8C-9DBF-31165C84CBD4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99B46C-8436-4DB4-8FF1-254BCD5399CB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9EE55C-A9E7-4073-8406-46103DF6A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16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1F8E-48FE-488B-A9FF-5984CD8E4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B5E6-B409-4DC6-A6BD-4CDB7349C1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There is an opportunity for success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C1073E4-F5B8-41C9-BC20-6329036B5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64538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 descr="Teacher" title="Placeholder Icon">
            <a:extLst>
              <a:ext uri="{FF2B5EF4-FFF2-40B4-BE49-F238E27FC236}">
                <a16:creationId xmlns:a16="http://schemas.microsoft.com/office/drawing/2014/main" id="{D9AA2FD2-066D-45E0-9569-3280B05C555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0749" y="3038741"/>
            <a:ext cx="522000" cy="522000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084BC5-2173-45D5-9E56-563C563D35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Fortify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BD2CC2-A27F-456D-8D6B-3CFE314DB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7749" y="4487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E306DD9-7B8A-4C24-A2E4-926B6BF6C2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38D1D98-5389-456F-97BB-E9A6B2DEE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44287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Graphic 35" descr="Group" title="Placeholder Icon">
            <a:extLst>
              <a:ext uri="{FF2B5EF4-FFF2-40B4-BE49-F238E27FC236}">
                <a16:creationId xmlns:a16="http://schemas.microsoft.com/office/drawing/2014/main" id="{2B973270-B0C3-44CB-8446-36F8BEB82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40498" y="3038741"/>
            <a:ext cx="522000" cy="5220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121FC-C0E3-46F5-8451-FEBDE3886C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De-Marginalize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E2A3AC-B89F-458B-A103-9681AD90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327498" y="4487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8D751D2-CF20-41EC-9EC0-FE072FB97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564942-0718-48BF-9A1F-9EC35051A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20100" y="274253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Graphic 39" descr="Repeat" title="Placeholder Icon">
            <a:extLst>
              <a:ext uri="{FF2B5EF4-FFF2-40B4-BE49-F238E27FC236}">
                <a16:creationId xmlns:a16="http://schemas.microsoft.com/office/drawing/2014/main" id="{1CFBED44-D32C-4E5C-A5EC-2E34E1BF2F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16311" y="3038741"/>
            <a:ext cx="522000" cy="5220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4988242-F2AD-4512-B0A1-DB6CCA2AC2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Recycle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494E1CA-0600-4970-93CD-9FB5EC22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07247" y="4487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54B138-BB2C-4433-AB1E-94E987A3E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498C9-E1DA-42F3-BFAC-49037F6A5E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451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F218344-56B2-4D7E-A91A-A9A083F4A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0DC6FE-D11C-4C20-A51D-98443F5F4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18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Graphic 46" descr="Bullseye" title="Placeholder Icon">
            <a:extLst>
              <a:ext uri="{FF2B5EF4-FFF2-40B4-BE49-F238E27FC236}">
                <a16:creationId xmlns:a16="http://schemas.microsoft.com/office/drawing/2014/main" id="{7ADD6A28-A1C5-4090-8B87-55ECF7A2071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611" y="1886520"/>
            <a:ext cx="514800" cy="514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B353756-1A24-435F-9F00-9485171661F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$1B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E3A3FBF-F2B1-44B8-A094-309A3BFDBA25}"/>
              </a:ext>
            </a:extLst>
          </p:cNvPr>
          <p:cNvSpPr>
            <a:spLocks noGrp="1"/>
          </p:cNvSpPr>
          <p:nvPr>
            <p:ph idx="29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203D2ED-1358-4F55-BCB3-94A5C18E1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00000" y="1586709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Lecturer" title="Placeholder Icon">
            <a:extLst>
              <a:ext uri="{FF2B5EF4-FFF2-40B4-BE49-F238E27FC236}">
                <a16:creationId xmlns:a16="http://schemas.microsoft.com/office/drawing/2014/main" id="{A20C2A14-1BD7-4DC9-B671-8D036FC94B2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9811" y="1886520"/>
            <a:ext cx="514800" cy="5148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C10DA3A-40F2-4987-B2EE-1598E181FA9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$2B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08F51-511B-4C45-AFB2-8A9402CA107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 </a:t>
            </a:r>
          </a:p>
          <a:p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099E5-DE93-4E9D-9158-ED2F595D34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4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385A3C-2778-4B23-9530-DFD5A61D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Opportunity Option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397EA2-CB56-4B2A-B8D7-9EBF17AF910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$3B</a:t>
            </a:r>
          </a:p>
        </p:txBody>
      </p:sp>
      <p:sp>
        <p:nvSpPr>
          <p:cNvPr id="2" name="Text Placeholder 1" title="Opportunity Graph Circles">
            <a:extLst>
              <a:ext uri="{FF2B5EF4-FFF2-40B4-BE49-F238E27FC236}">
                <a16:creationId xmlns:a16="http://schemas.microsoft.com/office/drawing/2014/main" id="{53193EEC-42F5-4A40-BD02-0CE3C0DAE85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Opportunity to Build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03BE848-3222-4622-8610-FFB9FFFD4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0738" y="4156765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B0DD0E3-EB68-45D2-ADD8-FC591BDF9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74738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0CA0B1-C78D-4347-B915-9C13669BE5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$2B</a:t>
            </a:r>
          </a:p>
        </p:txBody>
      </p:sp>
      <p:sp>
        <p:nvSpPr>
          <p:cNvPr id="3" name="Text Placeholder 2" title="Opportunity Graph Circles">
            <a:extLst>
              <a:ext uri="{FF2B5EF4-FFF2-40B4-BE49-F238E27FC236}">
                <a16:creationId xmlns:a16="http://schemas.microsoft.com/office/drawing/2014/main" id="{7AA1A6A7-6F19-4288-85D6-5B84C5AFED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Freedom to Invent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6D00D-52E6-45D5-93DA-8687991C2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73327" y="4156765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5A467A7-E8DF-44D7-89E4-14F0645922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48625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43970A-31CF-49C9-9A24-2B118246236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$1B</a:t>
            </a:r>
          </a:p>
        </p:txBody>
      </p:sp>
      <p:sp>
        <p:nvSpPr>
          <p:cNvPr id="4" name="Text Placeholder 3" title="Opportunity Graph Circles">
            <a:extLst>
              <a:ext uri="{FF2B5EF4-FFF2-40B4-BE49-F238E27FC236}">
                <a16:creationId xmlns:a16="http://schemas.microsoft.com/office/drawing/2014/main" id="{B6E28C1D-A3A4-44CF-9AF6-C1E3D7B8967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dirty="0"/>
              <a:t>Few Competitors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8409DB-08AB-499E-AEE2-60288B07C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24600" y="4156765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22AD60-9BCB-4E41-B8CA-75592FB009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08600" y="4294703"/>
            <a:ext cx="1980000" cy="720000"/>
          </a:xfrm>
        </p:spPr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A09F-6080-4B8E-A419-A648032805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5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780F-92D5-4FF5-8003-B57A9BC2B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972A2-6CA7-4004-B499-2828DE6F4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Company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9EACD0-6CBC-4E24-A0A1-D81FC464DF8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Main point goes here 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7F63FE-3B6C-47EC-8AB1-F9478EA4F9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Competitor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CDD73D-7C2C-40BB-AE73-DED62B7377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Main point goes here</a:t>
            </a:r>
          </a:p>
          <a:p>
            <a:pPr lvl="1"/>
            <a:r>
              <a:rPr lang="en-US" dirty="0"/>
              <a:t>Lorem ipsum dolor sit amet, consectetuer adipiscing elit. Maecenas porttitor congue massa </a:t>
            </a:r>
          </a:p>
          <a:p>
            <a:pPr lvl="1"/>
            <a:r>
              <a:rPr lang="en-US" dirty="0"/>
              <a:t>Fusce posuere, magna sed pulvinar ultricies, purus lectus malesuada libero, sit amet commodo magna eros quis urna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A397D-62A9-44C3-986F-8353C53D68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49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5B2B-CD05-4C12-A1EF-05C3A00EC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Competition Option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9C2455-AB2E-4A48-B323-BDD57D35FB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Convenience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F58EB-0810-4EE3-921D-E5BC5DB67E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Inconvenient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BC54E6-3999-4CE4-8EA6-B2F875F78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Expensive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E23127B-5A4D-4657-9943-537B681F2A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Affordable</a:t>
            </a:r>
          </a:p>
        </p:txBody>
      </p:sp>
      <p:pic>
        <p:nvPicPr>
          <p:cNvPr id="42" name="Picture 41" title="Placeholder Logo">
            <a:extLst>
              <a:ext uri="{FF2B5EF4-FFF2-40B4-BE49-F238E27FC236}">
                <a16:creationId xmlns:a16="http://schemas.microsoft.com/office/drawing/2014/main" id="{D18B45C9-9C29-4D89-B4B9-120A9ECD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704" y="1739080"/>
            <a:ext cx="2121592" cy="646232"/>
          </a:xfrm>
          <a:prstGeom prst="rect">
            <a:avLst/>
          </a:prstGeom>
        </p:spPr>
      </p:pic>
      <p:pic>
        <p:nvPicPr>
          <p:cNvPr id="43" name="Picture 42" title="Placeholder Logo">
            <a:extLst>
              <a:ext uri="{FF2B5EF4-FFF2-40B4-BE49-F238E27FC236}">
                <a16:creationId xmlns:a16="http://schemas.microsoft.com/office/drawing/2014/main" id="{A0A0B4E3-1DEE-4D5C-83E8-9C0E33DEEE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7549" y="4590410"/>
            <a:ext cx="2127688" cy="646232"/>
          </a:xfrm>
          <a:prstGeom prst="rect">
            <a:avLst/>
          </a:prstGeom>
        </p:spPr>
      </p:pic>
      <p:pic>
        <p:nvPicPr>
          <p:cNvPr id="44" name="Picture 43" title="Placeholder Logo">
            <a:extLst>
              <a:ext uri="{FF2B5EF4-FFF2-40B4-BE49-F238E27FC236}">
                <a16:creationId xmlns:a16="http://schemas.microsoft.com/office/drawing/2014/main" id="{26AD74B4-F5E5-4C7F-B3B8-B689DC862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856" y="4142764"/>
            <a:ext cx="2127688" cy="646232"/>
          </a:xfrm>
          <a:prstGeom prst="rect">
            <a:avLst/>
          </a:prstGeom>
        </p:spPr>
      </p:pic>
      <p:pic>
        <p:nvPicPr>
          <p:cNvPr id="45" name="Picture 44" title="Placeholder Logo">
            <a:extLst>
              <a:ext uri="{FF2B5EF4-FFF2-40B4-BE49-F238E27FC236}">
                <a16:creationId xmlns:a16="http://schemas.microsoft.com/office/drawing/2014/main" id="{CA30912F-FBCD-4E6B-A7A5-B5B354807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974" y="4135473"/>
            <a:ext cx="2158171" cy="646232"/>
          </a:xfrm>
          <a:prstGeom prst="rect">
            <a:avLst/>
          </a:prstGeom>
        </p:spPr>
      </p:pic>
      <p:pic>
        <p:nvPicPr>
          <p:cNvPr id="46" name="Picture 45" title="Placeholder Logo">
            <a:extLst>
              <a:ext uri="{FF2B5EF4-FFF2-40B4-BE49-F238E27FC236}">
                <a16:creationId xmlns:a16="http://schemas.microsoft.com/office/drawing/2014/main" id="{D17184DE-29A1-4857-8922-8D77830C07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5384" y="4634914"/>
            <a:ext cx="2133785" cy="646232"/>
          </a:xfrm>
          <a:prstGeom prst="rect">
            <a:avLst/>
          </a:prstGeom>
        </p:spPr>
      </p:pic>
      <p:grpSp>
        <p:nvGrpSpPr>
          <p:cNvPr id="8" name="Group 7" title="Placeholder Logo">
            <a:extLst>
              <a:ext uri="{FF2B5EF4-FFF2-40B4-BE49-F238E27FC236}">
                <a16:creationId xmlns:a16="http://schemas.microsoft.com/office/drawing/2014/main" id="{94882B89-A9DE-4B01-BA11-418159BD5713}"/>
              </a:ext>
            </a:extLst>
          </p:cNvPr>
          <p:cNvGrpSpPr/>
          <p:nvPr/>
        </p:nvGrpSpPr>
        <p:grpSpPr>
          <a:xfrm>
            <a:off x="8496557" y="2356052"/>
            <a:ext cx="1404722" cy="299741"/>
            <a:chOff x="6510608" y="1858229"/>
            <a:chExt cx="2159571" cy="460812"/>
          </a:xfrm>
          <a:gradFill>
            <a:gsLst>
              <a:gs pos="0">
                <a:schemeClr val="accent1"/>
              </a:gs>
              <a:gs pos="51300">
                <a:schemeClr val="accent2"/>
              </a:gs>
              <a:gs pos="100000">
                <a:schemeClr val="accent3"/>
              </a:gs>
            </a:gsLst>
            <a:lin ang="0" scaled="0"/>
          </a:gra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93F60B0-6C6B-43A8-896B-88989F2D8E27}"/>
                </a:ext>
              </a:extLst>
            </p:cNvPr>
            <p:cNvSpPr/>
            <p:nvPr/>
          </p:nvSpPr>
          <p:spPr>
            <a:xfrm>
              <a:off x="6510608" y="1858229"/>
              <a:ext cx="351467" cy="351467"/>
            </a:xfrm>
            <a:custGeom>
              <a:avLst/>
              <a:gdLst>
                <a:gd name="connsiteX0" fmla="*/ 154255 w 351467"/>
                <a:gd name="connsiteY0" fmla="*/ 228454 h 351467"/>
                <a:gd name="connsiteX1" fmla="*/ 29289 w 351467"/>
                <a:gd name="connsiteY1" fmla="*/ 29289 h 351467"/>
                <a:gd name="connsiteX2" fmla="*/ 115203 w 351467"/>
                <a:gd name="connsiteY2" fmla="*/ 29289 h 351467"/>
                <a:gd name="connsiteX3" fmla="*/ 193307 w 351467"/>
                <a:gd name="connsiteY3" fmla="*/ 162065 h 351467"/>
                <a:gd name="connsiteX4" fmla="*/ 271411 w 351467"/>
                <a:gd name="connsiteY4" fmla="*/ 29289 h 351467"/>
                <a:gd name="connsiteX5" fmla="*/ 353420 w 351467"/>
                <a:gd name="connsiteY5" fmla="*/ 29289 h 351467"/>
                <a:gd name="connsiteX6" fmla="*/ 228454 w 351467"/>
                <a:gd name="connsiteY6" fmla="*/ 224548 h 351467"/>
                <a:gd name="connsiteX7" fmla="*/ 228454 w 351467"/>
                <a:gd name="connsiteY7" fmla="*/ 353420 h 351467"/>
                <a:gd name="connsiteX8" fmla="*/ 154255 w 351467"/>
                <a:gd name="connsiteY8" fmla="*/ 353420 h 351467"/>
                <a:gd name="connsiteX9" fmla="*/ 154255 w 351467"/>
                <a:gd name="connsiteY9" fmla="*/ 228454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1467" h="351467">
                  <a:moveTo>
                    <a:pt x="154255" y="228454"/>
                  </a:moveTo>
                  <a:lnTo>
                    <a:pt x="29289" y="29289"/>
                  </a:lnTo>
                  <a:lnTo>
                    <a:pt x="115203" y="29289"/>
                  </a:lnTo>
                  <a:lnTo>
                    <a:pt x="193307" y="162065"/>
                  </a:lnTo>
                  <a:lnTo>
                    <a:pt x="271411" y="29289"/>
                  </a:lnTo>
                  <a:lnTo>
                    <a:pt x="353420" y="29289"/>
                  </a:lnTo>
                  <a:lnTo>
                    <a:pt x="228454" y="224548"/>
                  </a:lnTo>
                  <a:lnTo>
                    <a:pt x="228454" y="353420"/>
                  </a:lnTo>
                  <a:lnTo>
                    <a:pt x="154255" y="353420"/>
                  </a:lnTo>
                  <a:lnTo>
                    <a:pt x="154255" y="2284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33A7EE4-6A03-487B-83A4-31794D1C2623}"/>
                </a:ext>
              </a:extLst>
            </p:cNvPr>
            <p:cNvSpPr/>
            <p:nvPr/>
          </p:nvSpPr>
          <p:spPr>
            <a:xfrm>
              <a:off x="6783972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8928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E9D877-72F4-48B2-A755-5AB2A07A0AFF}"/>
                </a:ext>
              </a:extLst>
            </p:cNvPr>
            <p:cNvSpPr/>
            <p:nvPr/>
          </p:nvSpPr>
          <p:spPr>
            <a:xfrm>
              <a:off x="7084671" y="1936333"/>
              <a:ext cx="273363" cy="312415"/>
            </a:xfrm>
            <a:custGeom>
              <a:avLst/>
              <a:gdLst>
                <a:gd name="connsiteX0" fmla="*/ 29289 w 273363"/>
                <a:gd name="connsiteY0" fmla="*/ 189402 h 312415"/>
                <a:gd name="connsiteX1" fmla="*/ 29289 w 273363"/>
                <a:gd name="connsiteY1" fmla="*/ 29289 h 312415"/>
                <a:gd name="connsiteX2" fmla="*/ 99582 w 273363"/>
                <a:gd name="connsiteY2" fmla="*/ 29289 h 312415"/>
                <a:gd name="connsiteX3" fmla="*/ 99582 w 273363"/>
                <a:gd name="connsiteY3" fmla="*/ 169876 h 312415"/>
                <a:gd name="connsiteX4" fmla="*/ 142540 w 273363"/>
                <a:gd name="connsiteY4" fmla="*/ 220643 h 312415"/>
                <a:gd name="connsiteX5" fmla="*/ 185497 w 273363"/>
                <a:gd name="connsiteY5" fmla="*/ 169876 h 312415"/>
                <a:gd name="connsiteX6" fmla="*/ 185497 w 273363"/>
                <a:gd name="connsiteY6" fmla="*/ 29289 h 312415"/>
                <a:gd name="connsiteX7" fmla="*/ 255790 w 273363"/>
                <a:gd name="connsiteY7" fmla="*/ 29289 h 312415"/>
                <a:gd name="connsiteX8" fmla="*/ 255790 w 273363"/>
                <a:gd name="connsiteY8" fmla="*/ 279221 h 312415"/>
                <a:gd name="connsiteX9" fmla="*/ 185497 w 273363"/>
                <a:gd name="connsiteY9" fmla="*/ 279221 h 312415"/>
                <a:gd name="connsiteX10" fmla="*/ 185497 w 273363"/>
                <a:gd name="connsiteY10" fmla="*/ 244074 h 312415"/>
                <a:gd name="connsiteX11" fmla="*/ 111298 w 273363"/>
                <a:gd name="connsiteY11" fmla="*/ 283126 h 312415"/>
                <a:gd name="connsiteX12" fmla="*/ 29289 w 273363"/>
                <a:gd name="connsiteY12" fmla="*/ 189402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3363" h="312415">
                  <a:moveTo>
                    <a:pt x="29289" y="189402"/>
                  </a:moveTo>
                  <a:lnTo>
                    <a:pt x="29289" y="29289"/>
                  </a:lnTo>
                  <a:lnTo>
                    <a:pt x="99582" y="29289"/>
                  </a:lnTo>
                  <a:lnTo>
                    <a:pt x="99582" y="169876"/>
                  </a:lnTo>
                  <a:cubicBezTo>
                    <a:pt x="99582" y="205022"/>
                    <a:pt x="115203" y="220643"/>
                    <a:pt x="142540" y="220643"/>
                  </a:cubicBezTo>
                  <a:cubicBezTo>
                    <a:pt x="169876" y="220643"/>
                    <a:pt x="185497" y="205022"/>
                    <a:pt x="185497" y="169876"/>
                  </a:cubicBezTo>
                  <a:lnTo>
                    <a:pt x="185497" y="29289"/>
                  </a:lnTo>
                  <a:lnTo>
                    <a:pt x="255790" y="29289"/>
                  </a:lnTo>
                  <a:lnTo>
                    <a:pt x="255790" y="279221"/>
                  </a:lnTo>
                  <a:lnTo>
                    <a:pt x="185497" y="279221"/>
                  </a:lnTo>
                  <a:lnTo>
                    <a:pt x="185497" y="244074"/>
                  </a:lnTo>
                  <a:cubicBezTo>
                    <a:pt x="169876" y="263600"/>
                    <a:pt x="146445" y="283126"/>
                    <a:pt x="111298" y="283126"/>
                  </a:cubicBezTo>
                  <a:cubicBezTo>
                    <a:pt x="60530" y="283126"/>
                    <a:pt x="29289" y="247980"/>
                    <a:pt x="29289" y="1894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089AA1D-88B4-444B-90E5-5AD55D3E4B7B}"/>
                </a:ext>
              </a:extLst>
            </p:cNvPr>
            <p:cNvSpPr/>
            <p:nvPr/>
          </p:nvSpPr>
          <p:spPr>
            <a:xfrm>
              <a:off x="7354130" y="1932003"/>
              <a:ext cx="195260" cy="312415"/>
            </a:xfrm>
            <a:custGeom>
              <a:avLst/>
              <a:gdLst>
                <a:gd name="connsiteX0" fmla="*/ 29289 w 195259"/>
                <a:gd name="connsiteY0" fmla="*/ 33618 h 312415"/>
                <a:gd name="connsiteX1" fmla="*/ 99582 w 195259"/>
                <a:gd name="connsiteY1" fmla="*/ 33618 h 312415"/>
                <a:gd name="connsiteX2" fmla="*/ 99582 w 195259"/>
                <a:gd name="connsiteY2" fmla="*/ 84386 h 312415"/>
                <a:gd name="connsiteX3" fmla="*/ 181591 w 195259"/>
                <a:gd name="connsiteY3" fmla="*/ 29713 h 312415"/>
                <a:gd name="connsiteX4" fmla="*/ 181591 w 195259"/>
                <a:gd name="connsiteY4" fmla="*/ 103912 h 312415"/>
                <a:gd name="connsiteX5" fmla="*/ 177686 w 195259"/>
                <a:gd name="connsiteY5" fmla="*/ 103912 h 312415"/>
                <a:gd name="connsiteX6" fmla="*/ 99582 w 195259"/>
                <a:gd name="connsiteY6" fmla="*/ 193731 h 312415"/>
                <a:gd name="connsiteX7" fmla="*/ 99582 w 195259"/>
                <a:gd name="connsiteY7" fmla="*/ 287456 h 312415"/>
                <a:gd name="connsiteX8" fmla="*/ 29289 w 195259"/>
                <a:gd name="connsiteY8" fmla="*/ 287456 h 312415"/>
                <a:gd name="connsiteX9" fmla="*/ 29289 w 195259"/>
                <a:gd name="connsiteY9" fmla="*/ 33618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259" h="312415">
                  <a:moveTo>
                    <a:pt x="29289" y="33618"/>
                  </a:moveTo>
                  <a:lnTo>
                    <a:pt x="99582" y="33618"/>
                  </a:lnTo>
                  <a:lnTo>
                    <a:pt x="99582" y="84386"/>
                  </a:lnTo>
                  <a:cubicBezTo>
                    <a:pt x="115203" y="49239"/>
                    <a:pt x="138634" y="25808"/>
                    <a:pt x="181591" y="29713"/>
                  </a:cubicBezTo>
                  <a:lnTo>
                    <a:pt x="181591" y="103912"/>
                  </a:lnTo>
                  <a:lnTo>
                    <a:pt x="177686" y="103912"/>
                  </a:lnTo>
                  <a:cubicBezTo>
                    <a:pt x="130824" y="103912"/>
                    <a:pt x="99582" y="131248"/>
                    <a:pt x="99582" y="193731"/>
                  </a:cubicBezTo>
                  <a:lnTo>
                    <a:pt x="99582" y="287456"/>
                  </a:lnTo>
                  <a:lnTo>
                    <a:pt x="29289" y="287456"/>
                  </a:lnTo>
                  <a:lnTo>
                    <a:pt x="29289" y="336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6405CA-959F-4FFB-B47B-81F207975076}"/>
                </a:ext>
              </a:extLst>
            </p:cNvPr>
            <p:cNvSpPr/>
            <p:nvPr/>
          </p:nvSpPr>
          <p:spPr>
            <a:xfrm>
              <a:off x="7533769" y="1858229"/>
              <a:ext cx="273363" cy="351467"/>
            </a:xfrm>
            <a:custGeom>
              <a:avLst/>
              <a:gdLst>
                <a:gd name="connsiteX0" fmla="*/ 29289 w 273363"/>
                <a:gd name="connsiteY0" fmla="*/ 29289 h 351467"/>
                <a:gd name="connsiteX1" fmla="*/ 99582 w 273363"/>
                <a:gd name="connsiteY1" fmla="*/ 29289 h 351467"/>
                <a:gd name="connsiteX2" fmla="*/ 99582 w 273363"/>
                <a:gd name="connsiteY2" fmla="*/ 290937 h 351467"/>
                <a:gd name="connsiteX3" fmla="*/ 263601 w 273363"/>
                <a:gd name="connsiteY3" fmla="*/ 290937 h 351467"/>
                <a:gd name="connsiteX4" fmla="*/ 263601 w 273363"/>
                <a:gd name="connsiteY4" fmla="*/ 357325 h 351467"/>
                <a:gd name="connsiteX5" fmla="*/ 29289 w 273363"/>
                <a:gd name="connsiteY5" fmla="*/ 357325 h 351467"/>
                <a:gd name="connsiteX6" fmla="*/ 29289 w 273363"/>
                <a:gd name="connsiteY6" fmla="*/ 29289 h 351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363" h="351467">
                  <a:moveTo>
                    <a:pt x="29289" y="29289"/>
                  </a:moveTo>
                  <a:lnTo>
                    <a:pt x="99582" y="29289"/>
                  </a:lnTo>
                  <a:lnTo>
                    <a:pt x="99582" y="290937"/>
                  </a:lnTo>
                  <a:lnTo>
                    <a:pt x="263601" y="290937"/>
                  </a:lnTo>
                  <a:lnTo>
                    <a:pt x="263601" y="357325"/>
                  </a:lnTo>
                  <a:lnTo>
                    <a:pt x="29289" y="357325"/>
                  </a:lnTo>
                  <a:lnTo>
                    <a:pt x="29289" y="292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1D83BE8-9DDA-47A6-BFB7-C337C9D8267C}"/>
                </a:ext>
              </a:extLst>
            </p:cNvPr>
            <p:cNvSpPr/>
            <p:nvPr/>
          </p:nvSpPr>
          <p:spPr>
            <a:xfrm>
              <a:off x="7775891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32359 w 312415"/>
                <a:gd name="connsiteY7" fmla="*/ 162065 h 312415"/>
                <a:gd name="connsiteX8" fmla="*/ 232359 w 312415"/>
                <a:gd name="connsiteY8" fmla="*/ 162065 h 312415"/>
                <a:gd name="connsiteX9" fmla="*/ 165971 w 312415"/>
                <a:gd name="connsiteY9" fmla="*/ 91772 h 312415"/>
                <a:gd name="connsiteX10" fmla="*/ 99582 w 312415"/>
                <a:gd name="connsiteY10" fmla="*/ 162065 h 312415"/>
                <a:gd name="connsiteX11" fmla="*/ 99582 w 312415"/>
                <a:gd name="connsiteY11" fmla="*/ 162065 h 312415"/>
                <a:gd name="connsiteX12" fmla="*/ 165971 w 312415"/>
                <a:gd name="connsiteY12" fmla="*/ 232359 h 312415"/>
                <a:gd name="connsiteX13" fmla="*/ 232359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7867" y="290937"/>
                    <a:pt x="29289" y="236264"/>
                    <a:pt x="29289" y="162065"/>
                  </a:cubicBezTo>
                  <a:close/>
                  <a:moveTo>
                    <a:pt x="232359" y="162065"/>
                  </a:moveTo>
                  <a:lnTo>
                    <a:pt x="232359" y="162065"/>
                  </a:lnTo>
                  <a:cubicBezTo>
                    <a:pt x="232359" y="123013"/>
                    <a:pt x="205023" y="91772"/>
                    <a:pt x="165971" y="91772"/>
                  </a:cubicBezTo>
                  <a:cubicBezTo>
                    <a:pt x="126919" y="91772"/>
                    <a:pt x="99582" y="123013"/>
                    <a:pt x="99582" y="162065"/>
                  </a:cubicBezTo>
                  <a:lnTo>
                    <a:pt x="99582" y="162065"/>
                  </a:lnTo>
                  <a:cubicBezTo>
                    <a:pt x="99582" y="197212"/>
                    <a:pt x="126919" y="232359"/>
                    <a:pt x="165971" y="232359"/>
                  </a:cubicBezTo>
                  <a:cubicBezTo>
                    <a:pt x="205023" y="232359"/>
                    <a:pt x="232359" y="201117"/>
                    <a:pt x="232359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EB93A1-2BC7-45DA-ABB0-9EC686F96169}"/>
                </a:ext>
              </a:extLst>
            </p:cNvPr>
            <p:cNvSpPr/>
            <p:nvPr/>
          </p:nvSpPr>
          <p:spPr>
            <a:xfrm>
              <a:off x="8060970" y="1928522"/>
              <a:ext cx="312415" cy="390519"/>
            </a:xfrm>
            <a:custGeom>
              <a:avLst/>
              <a:gdLst>
                <a:gd name="connsiteX0" fmla="*/ 44910 w 312415"/>
                <a:gd name="connsiteY0" fmla="*/ 337799 h 390519"/>
                <a:gd name="connsiteX1" fmla="*/ 68341 w 312415"/>
                <a:gd name="connsiteY1" fmla="*/ 283126 h 390519"/>
                <a:gd name="connsiteX2" fmla="*/ 154255 w 312415"/>
                <a:gd name="connsiteY2" fmla="*/ 306557 h 390519"/>
                <a:gd name="connsiteX3" fmla="*/ 224549 w 312415"/>
                <a:gd name="connsiteY3" fmla="*/ 236264 h 390519"/>
                <a:gd name="connsiteX4" fmla="*/ 224549 w 312415"/>
                <a:gd name="connsiteY4" fmla="*/ 224548 h 390519"/>
                <a:gd name="connsiteX5" fmla="*/ 142539 w 312415"/>
                <a:gd name="connsiteY5" fmla="*/ 263600 h 390519"/>
                <a:gd name="connsiteX6" fmla="*/ 29289 w 312415"/>
                <a:gd name="connsiteY6" fmla="*/ 146445 h 390519"/>
                <a:gd name="connsiteX7" fmla="*/ 29289 w 312415"/>
                <a:gd name="connsiteY7" fmla="*/ 146445 h 390519"/>
                <a:gd name="connsiteX8" fmla="*/ 142539 w 312415"/>
                <a:gd name="connsiteY8" fmla="*/ 29289 h 390519"/>
                <a:gd name="connsiteX9" fmla="*/ 224549 w 312415"/>
                <a:gd name="connsiteY9" fmla="*/ 68341 h 390519"/>
                <a:gd name="connsiteX10" fmla="*/ 224549 w 312415"/>
                <a:gd name="connsiteY10" fmla="*/ 37099 h 390519"/>
                <a:gd name="connsiteX11" fmla="*/ 294842 w 312415"/>
                <a:gd name="connsiteY11" fmla="*/ 37099 h 390519"/>
                <a:gd name="connsiteX12" fmla="*/ 294842 w 312415"/>
                <a:gd name="connsiteY12" fmla="*/ 232359 h 390519"/>
                <a:gd name="connsiteX13" fmla="*/ 263601 w 312415"/>
                <a:gd name="connsiteY13" fmla="*/ 329989 h 390519"/>
                <a:gd name="connsiteX14" fmla="*/ 154255 w 312415"/>
                <a:gd name="connsiteY14" fmla="*/ 365135 h 390519"/>
                <a:gd name="connsiteX15" fmla="*/ 44910 w 312415"/>
                <a:gd name="connsiteY15" fmla="*/ 337799 h 390519"/>
                <a:gd name="connsiteX16" fmla="*/ 224549 w 312415"/>
                <a:gd name="connsiteY16" fmla="*/ 150350 h 390519"/>
                <a:gd name="connsiteX17" fmla="*/ 224549 w 312415"/>
                <a:gd name="connsiteY17" fmla="*/ 150350 h 390519"/>
                <a:gd name="connsiteX18" fmla="*/ 162065 w 312415"/>
                <a:gd name="connsiteY18" fmla="*/ 91772 h 390519"/>
                <a:gd name="connsiteX19" fmla="*/ 99582 w 312415"/>
                <a:gd name="connsiteY19" fmla="*/ 150350 h 390519"/>
                <a:gd name="connsiteX20" fmla="*/ 99582 w 312415"/>
                <a:gd name="connsiteY20" fmla="*/ 150350 h 390519"/>
                <a:gd name="connsiteX21" fmla="*/ 162065 w 312415"/>
                <a:gd name="connsiteY21" fmla="*/ 208928 h 390519"/>
                <a:gd name="connsiteX22" fmla="*/ 224549 w 312415"/>
                <a:gd name="connsiteY22" fmla="*/ 150350 h 390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2415" h="390519">
                  <a:moveTo>
                    <a:pt x="44910" y="337799"/>
                  </a:moveTo>
                  <a:lnTo>
                    <a:pt x="68341" y="283126"/>
                  </a:lnTo>
                  <a:cubicBezTo>
                    <a:pt x="95677" y="298747"/>
                    <a:pt x="119108" y="306557"/>
                    <a:pt x="154255" y="306557"/>
                  </a:cubicBezTo>
                  <a:cubicBezTo>
                    <a:pt x="201117" y="306557"/>
                    <a:pt x="224549" y="283126"/>
                    <a:pt x="224549" y="236264"/>
                  </a:cubicBezTo>
                  <a:lnTo>
                    <a:pt x="224549" y="224548"/>
                  </a:lnTo>
                  <a:cubicBezTo>
                    <a:pt x="205023" y="247980"/>
                    <a:pt x="181591" y="263600"/>
                    <a:pt x="142539" y="263600"/>
                  </a:cubicBezTo>
                  <a:cubicBezTo>
                    <a:pt x="83962" y="263600"/>
                    <a:pt x="29289" y="220643"/>
                    <a:pt x="29289" y="146445"/>
                  </a:cubicBezTo>
                  <a:lnTo>
                    <a:pt x="29289" y="146445"/>
                  </a:lnTo>
                  <a:cubicBezTo>
                    <a:pt x="29289" y="72246"/>
                    <a:pt x="83962" y="29289"/>
                    <a:pt x="142539" y="29289"/>
                  </a:cubicBezTo>
                  <a:cubicBezTo>
                    <a:pt x="181591" y="29289"/>
                    <a:pt x="205023" y="44910"/>
                    <a:pt x="224549" y="68341"/>
                  </a:cubicBezTo>
                  <a:lnTo>
                    <a:pt x="224549" y="37099"/>
                  </a:lnTo>
                  <a:lnTo>
                    <a:pt x="294842" y="37099"/>
                  </a:lnTo>
                  <a:lnTo>
                    <a:pt x="294842" y="232359"/>
                  </a:lnTo>
                  <a:cubicBezTo>
                    <a:pt x="294842" y="279221"/>
                    <a:pt x="283126" y="310463"/>
                    <a:pt x="263601" y="329989"/>
                  </a:cubicBezTo>
                  <a:cubicBezTo>
                    <a:pt x="240169" y="353420"/>
                    <a:pt x="205023" y="365135"/>
                    <a:pt x="154255" y="365135"/>
                  </a:cubicBezTo>
                  <a:cubicBezTo>
                    <a:pt x="115203" y="361230"/>
                    <a:pt x="76151" y="353420"/>
                    <a:pt x="44910" y="337799"/>
                  </a:cubicBezTo>
                  <a:close/>
                  <a:moveTo>
                    <a:pt x="224549" y="150350"/>
                  </a:moveTo>
                  <a:lnTo>
                    <a:pt x="224549" y="150350"/>
                  </a:lnTo>
                  <a:cubicBezTo>
                    <a:pt x="224549" y="115203"/>
                    <a:pt x="197212" y="91772"/>
                    <a:pt x="162065" y="91772"/>
                  </a:cubicBezTo>
                  <a:cubicBezTo>
                    <a:pt x="126919" y="91772"/>
                    <a:pt x="99582" y="115203"/>
                    <a:pt x="99582" y="150350"/>
                  </a:cubicBezTo>
                  <a:lnTo>
                    <a:pt x="99582" y="150350"/>
                  </a:lnTo>
                  <a:cubicBezTo>
                    <a:pt x="99582" y="185497"/>
                    <a:pt x="126919" y="208928"/>
                    <a:pt x="162065" y="208928"/>
                  </a:cubicBezTo>
                  <a:cubicBezTo>
                    <a:pt x="201117" y="208928"/>
                    <a:pt x="224549" y="181591"/>
                    <a:pt x="224549" y="150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443B018-2B7A-44B0-BBE3-B288D709AF5E}"/>
                </a:ext>
              </a:extLst>
            </p:cNvPr>
            <p:cNvSpPr/>
            <p:nvPr/>
          </p:nvSpPr>
          <p:spPr>
            <a:xfrm>
              <a:off x="8357764" y="1928522"/>
              <a:ext cx="312415" cy="312415"/>
            </a:xfrm>
            <a:custGeom>
              <a:avLst/>
              <a:gdLst>
                <a:gd name="connsiteX0" fmla="*/ 29289 w 312415"/>
                <a:gd name="connsiteY0" fmla="*/ 162065 h 312415"/>
                <a:gd name="connsiteX1" fmla="*/ 29289 w 312415"/>
                <a:gd name="connsiteY1" fmla="*/ 162065 h 312415"/>
                <a:gd name="connsiteX2" fmla="*/ 165971 w 312415"/>
                <a:gd name="connsiteY2" fmla="*/ 29289 h 312415"/>
                <a:gd name="connsiteX3" fmla="*/ 302652 w 312415"/>
                <a:gd name="connsiteY3" fmla="*/ 158160 h 312415"/>
                <a:gd name="connsiteX4" fmla="*/ 302652 w 312415"/>
                <a:gd name="connsiteY4" fmla="*/ 158160 h 312415"/>
                <a:gd name="connsiteX5" fmla="*/ 165971 w 312415"/>
                <a:gd name="connsiteY5" fmla="*/ 287031 h 312415"/>
                <a:gd name="connsiteX6" fmla="*/ 29289 w 312415"/>
                <a:gd name="connsiteY6" fmla="*/ 162065 h 312415"/>
                <a:gd name="connsiteX7" fmla="*/ 228454 w 312415"/>
                <a:gd name="connsiteY7" fmla="*/ 162065 h 312415"/>
                <a:gd name="connsiteX8" fmla="*/ 228454 w 312415"/>
                <a:gd name="connsiteY8" fmla="*/ 162065 h 312415"/>
                <a:gd name="connsiteX9" fmla="*/ 162066 w 312415"/>
                <a:gd name="connsiteY9" fmla="*/ 91772 h 312415"/>
                <a:gd name="connsiteX10" fmla="*/ 95677 w 312415"/>
                <a:gd name="connsiteY10" fmla="*/ 162065 h 312415"/>
                <a:gd name="connsiteX11" fmla="*/ 95677 w 312415"/>
                <a:gd name="connsiteY11" fmla="*/ 162065 h 312415"/>
                <a:gd name="connsiteX12" fmla="*/ 162066 w 312415"/>
                <a:gd name="connsiteY12" fmla="*/ 232359 h 312415"/>
                <a:gd name="connsiteX13" fmla="*/ 228454 w 312415"/>
                <a:gd name="connsiteY13" fmla="*/ 162065 h 312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415" h="312415">
                  <a:moveTo>
                    <a:pt x="29289" y="162065"/>
                  </a:moveTo>
                  <a:lnTo>
                    <a:pt x="29289" y="162065"/>
                  </a:lnTo>
                  <a:cubicBezTo>
                    <a:pt x="29289" y="87867"/>
                    <a:pt x="87867" y="29289"/>
                    <a:pt x="165971" y="29289"/>
                  </a:cubicBezTo>
                  <a:cubicBezTo>
                    <a:pt x="244075" y="29289"/>
                    <a:pt x="302652" y="87867"/>
                    <a:pt x="302652" y="158160"/>
                  </a:cubicBezTo>
                  <a:lnTo>
                    <a:pt x="302652" y="158160"/>
                  </a:lnTo>
                  <a:cubicBezTo>
                    <a:pt x="302652" y="228454"/>
                    <a:pt x="244075" y="287031"/>
                    <a:pt x="165971" y="287031"/>
                  </a:cubicBezTo>
                  <a:cubicBezTo>
                    <a:pt x="83962" y="290937"/>
                    <a:pt x="29289" y="236264"/>
                    <a:pt x="29289" y="162065"/>
                  </a:cubicBezTo>
                  <a:close/>
                  <a:moveTo>
                    <a:pt x="228454" y="162065"/>
                  </a:moveTo>
                  <a:lnTo>
                    <a:pt x="228454" y="162065"/>
                  </a:lnTo>
                  <a:cubicBezTo>
                    <a:pt x="228454" y="123013"/>
                    <a:pt x="201117" y="91772"/>
                    <a:pt x="162066" y="91772"/>
                  </a:cubicBezTo>
                  <a:cubicBezTo>
                    <a:pt x="123014" y="91772"/>
                    <a:pt x="95677" y="123013"/>
                    <a:pt x="95677" y="162065"/>
                  </a:cubicBezTo>
                  <a:lnTo>
                    <a:pt x="95677" y="162065"/>
                  </a:lnTo>
                  <a:cubicBezTo>
                    <a:pt x="95677" y="197212"/>
                    <a:pt x="123014" y="232359"/>
                    <a:pt x="162066" y="232359"/>
                  </a:cubicBezTo>
                  <a:cubicBezTo>
                    <a:pt x="205023" y="232359"/>
                    <a:pt x="228454" y="201117"/>
                    <a:pt x="228454" y="1620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A27AD6-29D0-4D60-8CE8-6374042DDE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212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75A2-ED76-4879-9DA8-A4CFA762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14AEEE-BE7A-4B9C-84EC-8DB17BE9E83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will we scale in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B630-797D-4BB3-8868-CBF96653612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1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1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89F7C25-3463-4C76-A455-D20A3123260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D4EA26-D1CF-447D-9275-30DF8584DD69}"/>
              </a:ext>
            </a:extLst>
          </p:cNvPr>
          <p:cNvSpPr>
            <a:spLocks noGrp="1"/>
          </p:cNvSpPr>
          <p:nvPr>
            <p:ph idx="12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2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2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992CF22-512B-4CE4-8046-E36F2B7A9AC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96734-70E8-4052-A63A-95F4F8DD0012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>
              <a:lumMod val="75000"/>
              <a:lumOff val="25000"/>
            </a:schemeClr>
          </a:solidFill>
          <a:ln w="31750" cap="sq">
            <a:solidFill>
              <a:schemeClr val="accent3">
                <a:lumMod val="75000"/>
              </a:schemeClr>
            </a:solidFill>
          </a:ln>
        </p:spPr>
        <p:txBody>
          <a:bodyPr/>
          <a:lstStyle/>
          <a:p>
            <a:r>
              <a:rPr lang="en-US" dirty="0"/>
              <a:t>Phase 3</a:t>
            </a:r>
            <a:br>
              <a:rPr lang="en-US" dirty="0"/>
            </a:br>
            <a:r>
              <a:rPr lang="en-US" sz="1400" dirty="0"/>
              <a:t>Month, Year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7952536-315E-4C3D-883B-243405D2989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 lIns="137160" rIns="137160"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elit. Maecenas porttitor congue massa.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Nunc viverra imperdiet enim. Fusce est. Vivamus a tellus.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8374-402C-493E-B043-05E76BE578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58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13BD12-1794-40E0-9F6B-9BC8C13D01F5}"/>
              </a:ext>
            </a:extLst>
          </p:cNvPr>
          <p:cNvSpPr/>
          <p:nvPr/>
        </p:nvSpPr>
        <p:spPr>
          <a:xfrm>
            <a:off x="-434" y="0"/>
            <a:ext cx="5365050" cy="6858000"/>
          </a:xfrm>
          <a:prstGeom prst="rect">
            <a:avLst/>
          </a:prstGeom>
          <a:solidFill>
            <a:schemeClr val="tx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Munyala Eliud 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657669" y="5491163"/>
            <a:ext cx="5750421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5269970" cy="1119943"/>
          </a:xfrm>
        </p:spPr>
        <p:txBody>
          <a:bodyPr/>
          <a:lstStyle/>
          <a:p>
            <a:r>
              <a:rPr lang="en-US" dirty="0"/>
              <a:t>Data Engineering and ML -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AA4127-35EA-4F41-ABDE-CE7684397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0" y="5491163"/>
            <a:ext cx="53650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E37242D-6A6A-49F7-97CE-8DDDCE45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16" y="0"/>
            <a:ext cx="6398297" cy="471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B2F48-EA63-4C31-A2BD-E57B892A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5CC9A-FB9D-4DEE-81D3-2936E763138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Forecasting for success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384FA6-319C-4977-ABA7-91C14C557D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39997"/>
              </p:ext>
            </p:extLst>
          </p:nvPr>
        </p:nvGraphicFramePr>
        <p:xfrm>
          <a:off x="431800" y="1728000"/>
          <a:ext cx="6680200" cy="434778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3604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336040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601864">
                <a:tc>
                  <a:txBody>
                    <a:bodyPr/>
                    <a:lstStyle/>
                    <a:p>
                      <a:endParaRPr lang="en-ZA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Vendors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Users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Gross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ZA" sz="1600" b="0" dirty="0">
                          <a:latin typeface="+mn-lt"/>
                        </a:rPr>
                        <a:t>Company Revenue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$6,750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$1,013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$33,750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$5,063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$135,000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$20,250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749184">
                <a:tc>
                  <a:txBody>
                    <a:bodyPr/>
                    <a:lstStyle/>
                    <a:p>
                      <a:pPr algn="ctr"/>
                      <a:r>
                        <a:rPr lang="en-ZA" sz="1600" b="1" dirty="0"/>
                        <a:t>20YY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$270,000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ZA" sz="16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$40,500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EC16EABA-F867-4245-93C8-8473E3DAAE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1428564"/>
              </p:ext>
            </p:extLst>
          </p:nvPr>
        </p:nvGraphicFramePr>
        <p:xfrm>
          <a:off x="7389813" y="1728001"/>
          <a:ext cx="4381500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023F7-426F-4F4B-8ACB-12F9B5FBE4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2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D59F-E459-41DB-985E-2CF08A5D0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BEF4F-BA57-4A0C-83A2-FF3581DE6BD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Our two-year action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838E21-DCBD-4BF3-A56B-1B0AC1845A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257058-2973-4B53-836C-41233BC0D27B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0970F-3033-4EF3-B593-8ECF1F1BC1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BE1F329-A8D2-4C03-9053-8D696186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9272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0FBB9E34-9406-4432-A2AA-735C161D6F1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76920" y="2190750"/>
            <a:ext cx="1793875" cy="561975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715D1787-D9EC-42D7-9E58-06C783ACCE5D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28649" y="2505005"/>
            <a:ext cx="1690417" cy="22467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Feb, 20YY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A00F5-B440-406B-A716-A13092CBFC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DD14BC5-F4CC-4A1D-B722-4B0E3AD084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B9576B-97C2-4B6F-8D7A-D3D94B000C9A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B4DD14B-5E18-42FF-B2F1-6A2CB093836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985F57-4828-4F43-9FE0-15EF491E8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2971100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30">
            <a:extLst>
              <a:ext uri="{FF2B5EF4-FFF2-40B4-BE49-F238E27FC236}">
                <a16:creationId xmlns:a16="http://schemas.microsoft.com/office/drawing/2014/main" id="{787813E1-07C6-496D-9E59-D41AD3127AD9}"/>
              </a:ext>
            </a:extLst>
          </p:cNvPr>
          <p:cNvSpPr txBox="1">
            <a:spLocks/>
          </p:cNvSpPr>
          <p:nvPr/>
        </p:nvSpPr>
        <p:spPr>
          <a:xfrm>
            <a:off x="2074163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 Group</a:t>
            </a:r>
          </a:p>
        </p:txBody>
      </p:sp>
      <p:sp>
        <p:nvSpPr>
          <p:cNvPr id="59" name="Text Placeholder 31">
            <a:extLst>
              <a:ext uri="{FF2B5EF4-FFF2-40B4-BE49-F238E27FC236}">
                <a16:creationId xmlns:a16="http://schemas.microsoft.com/office/drawing/2014/main" id="{A3B6B7DF-5CB5-4DD4-A1FA-3CAD080EA255}"/>
              </a:ext>
            </a:extLst>
          </p:cNvPr>
          <p:cNvSpPr txBox="1">
            <a:spLocks/>
          </p:cNvSpPr>
          <p:nvPr/>
        </p:nvSpPr>
        <p:spPr>
          <a:xfrm>
            <a:off x="2125892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Jun, 20YY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5F410E5-8F7F-4F9E-9FFE-E7BAE98D72F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2A8B8B4-43EE-4C8C-A799-7FB8016D3DD0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55EE5B-B6FB-4321-9477-52192E27D65C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3FB8A9-9620-42A8-A149-00CC0FC29CF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C361AC5-6734-49E5-8506-3F22C2DF6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868846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30">
            <a:extLst>
              <a:ext uri="{FF2B5EF4-FFF2-40B4-BE49-F238E27FC236}">
                <a16:creationId xmlns:a16="http://schemas.microsoft.com/office/drawing/2014/main" id="{518ED7A4-3142-4C1B-8706-E6F9BDA12CD4}"/>
              </a:ext>
            </a:extLst>
          </p:cNvPr>
          <p:cNvSpPr txBox="1">
            <a:spLocks/>
          </p:cNvSpPr>
          <p:nvPr/>
        </p:nvSpPr>
        <p:spPr>
          <a:xfrm>
            <a:off x="3971909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</a:t>
            </a:r>
          </a:p>
        </p:txBody>
      </p:sp>
      <p:sp>
        <p:nvSpPr>
          <p:cNvPr id="61" name="Text Placeholder 31">
            <a:extLst>
              <a:ext uri="{FF2B5EF4-FFF2-40B4-BE49-F238E27FC236}">
                <a16:creationId xmlns:a16="http://schemas.microsoft.com/office/drawing/2014/main" id="{ADF4B596-4378-464E-8BA9-FB6ADF27D160}"/>
              </a:ext>
            </a:extLst>
          </p:cNvPr>
          <p:cNvSpPr txBox="1">
            <a:spLocks/>
          </p:cNvSpPr>
          <p:nvPr/>
        </p:nvSpPr>
        <p:spPr>
          <a:xfrm>
            <a:off x="4023638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Oct, 20YY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9E0D54-DF90-4CE3-B2EF-54C50783B7C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CCC6E1D-9B5C-4276-A7D2-B86F661B7D47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45EDCB7-4237-4A5E-9B93-7DD3CD3C4FF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449364A-2889-46F4-AB8E-EB64958B16D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20YY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0DC3788-4E8E-4F3D-BD1E-8EFA13B07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6284891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30">
            <a:extLst>
              <a:ext uri="{FF2B5EF4-FFF2-40B4-BE49-F238E27FC236}">
                <a16:creationId xmlns:a16="http://schemas.microsoft.com/office/drawing/2014/main" id="{86B6D762-C9DD-4996-B05F-20E8C744D387}"/>
              </a:ext>
            </a:extLst>
          </p:cNvPr>
          <p:cNvSpPr txBox="1">
            <a:spLocks/>
          </p:cNvSpPr>
          <p:nvPr/>
        </p:nvSpPr>
        <p:spPr>
          <a:xfrm>
            <a:off x="5387954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MVP</a:t>
            </a:r>
          </a:p>
        </p:txBody>
      </p:sp>
      <p:sp>
        <p:nvSpPr>
          <p:cNvPr id="63" name="Text Placeholder 31">
            <a:extLst>
              <a:ext uri="{FF2B5EF4-FFF2-40B4-BE49-F238E27FC236}">
                <a16:creationId xmlns:a16="http://schemas.microsoft.com/office/drawing/2014/main" id="{096832AE-2EF2-4535-996B-35001117AE74}"/>
              </a:ext>
            </a:extLst>
          </p:cNvPr>
          <p:cNvSpPr txBox="1">
            <a:spLocks/>
          </p:cNvSpPr>
          <p:nvPr/>
        </p:nvSpPr>
        <p:spPr>
          <a:xfrm>
            <a:off x="5439683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Jan, 20YY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936DD04-54B5-45E1-B77E-535E48E1D46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E1BC326-1FAE-422A-BA37-4C92724EF472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03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4CF4B32-44BD-46E1-B99A-1ADBAC380AC1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04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D0D4ED-8247-483E-A339-415BFA0545C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05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8DA1472-0F22-45EC-9606-34DC3AF9CA7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06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D3DA06-A855-49CE-8356-4A9D947FC823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07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B858692-F88E-43A4-8B27-E23B8AC17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H="1">
            <a:off x="9116629" y="4171551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0">
            <a:extLst>
              <a:ext uri="{FF2B5EF4-FFF2-40B4-BE49-F238E27FC236}">
                <a16:creationId xmlns:a16="http://schemas.microsoft.com/office/drawing/2014/main" id="{926B0AAB-FFB2-4EF7-823F-9CC4BE3F9038}"/>
              </a:ext>
            </a:extLst>
          </p:cNvPr>
          <p:cNvSpPr txBox="1">
            <a:spLocks/>
          </p:cNvSpPr>
          <p:nvPr/>
        </p:nvSpPr>
        <p:spPr>
          <a:xfrm>
            <a:off x="8219692" y="4994301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Launch</a:t>
            </a:r>
          </a:p>
        </p:txBody>
      </p:sp>
      <p:sp>
        <p:nvSpPr>
          <p:cNvPr id="67" name="Text Placeholder 31">
            <a:extLst>
              <a:ext uri="{FF2B5EF4-FFF2-40B4-BE49-F238E27FC236}">
                <a16:creationId xmlns:a16="http://schemas.microsoft.com/office/drawing/2014/main" id="{8CD2E1AD-1EB5-4624-9837-0D937266EA13}"/>
              </a:ext>
            </a:extLst>
          </p:cNvPr>
          <p:cNvSpPr txBox="1">
            <a:spLocks/>
          </p:cNvSpPr>
          <p:nvPr/>
        </p:nvSpPr>
        <p:spPr>
          <a:xfrm>
            <a:off x="8271421" y="530855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Jul, 20YY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20F207A-33A7-43C3-873C-25499611EA61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08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E6CCF4-3AC5-455D-B1E1-9CDCE79FA2D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09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357282C0-B362-4514-BC66-EC9066996ADC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AF84C149-B9E1-4CEB-AC25-65E5E0C9ECDB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11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A412F69-2D59-4EA2-9BA0-74B513D9F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005041" y="2752725"/>
            <a:ext cx="1" cy="77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Placeholder 30">
            <a:extLst>
              <a:ext uri="{FF2B5EF4-FFF2-40B4-BE49-F238E27FC236}">
                <a16:creationId xmlns:a16="http://schemas.microsoft.com/office/drawing/2014/main" id="{3BF16A02-C583-41A6-B28D-1DA71C3D603B}"/>
              </a:ext>
            </a:extLst>
          </p:cNvPr>
          <p:cNvSpPr txBox="1">
            <a:spLocks/>
          </p:cNvSpPr>
          <p:nvPr/>
        </p:nvSpPr>
        <p:spPr>
          <a:xfrm>
            <a:off x="9927693" y="2190750"/>
            <a:ext cx="1793875" cy="561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Design V2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F168CAA8-0A9E-4AEE-82FE-9F30480DEA54}"/>
              </a:ext>
            </a:extLst>
          </p:cNvPr>
          <p:cNvSpPr txBox="1">
            <a:spLocks/>
          </p:cNvSpPr>
          <p:nvPr/>
        </p:nvSpPr>
        <p:spPr>
          <a:xfrm>
            <a:off x="9979422" y="2505005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Nov, 20YY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1182FFC2-5425-4688-B728-F2248AC174BD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FD09076-D1F6-4F08-8939-1F1577E5A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0712" y="3799174"/>
            <a:ext cx="10856346" cy="154901"/>
            <a:chOff x="620712" y="3799174"/>
            <a:chExt cx="10856346" cy="154901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851F931-A22B-44AA-B078-8F13276740C5}"/>
                </a:ext>
              </a:extLst>
            </p:cNvPr>
            <p:cNvCxnSpPr>
              <a:stCxn id="6" idx="2"/>
              <a:endCxn id="5" idx="0"/>
            </p:cNvCxnSpPr>
            <p:nvPr/>
          </p:nvCxnSpPr>
          <p:spPr>
            <a:xfrm>
              <a:off x="62071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53A16F3-2319-4900-94E3-2D1EE11FE250}"/>
                </a:ext>
              </a:extLst>
            </p:cNvPr>
            <p:cNvCxnSpPr/>
            <p:nvPr/>
          </p:nvCxnSpPr>
          <p:spPr>
            <a:xfrm>
              <a:off x="109272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FC807E-B2A8-4953-AA5C-6D49F5FE3128}"/>
                </a:ext>
              </a:extLst>
            </p:cNvPr>
            <p:cNvCxnSpPr/>
            <p:nvPr/>
          </p:nvCxnSpPr>
          <p:spPr>
            <a:xfrm>
              <a:off x="156474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2129982-9661-4201-A7A9-D830435CAF7C}"/>
                </a:ext>
              </a:extLst>
            </p:cNvPr>
            <p:cNvCxnSpPr/>
            <p:nvPr/>
          </p:nvCxnSpPr>
          <p:spPr>
            <a:xfrm>
              <a:off x="203675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EC9CA8C-382D-4780-857E-7923D6612296}"/>
                </a:ext>
              </a:extLst>
            </p:cNvPr>
            <p:cNvCxnSpPr/>
            <p:nvPr/>
          </p:nvCxnSpPr>
          <p:spPr>
            <a:xfrm>
              <a:off x="250877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5124F5F-0D19-4683-ABFD-3276BD8C0D2A}"/>
                </a:ext>
              </a:extLst>
            </p:cNvPr>
            <p:cNvCxnSpPr/>
            <p:nvPr/>
          </p:nvCxnSpPr>
          <p:spPr>
            <a:xfrm>
              <a:off x="298078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3740EF7-5BAA-4406-9463-F2DBFE3F1764}"/>
                </a:ext>
              </a:extLst>
            </p:cNvPr>
            <p:cNvCxnSpPr/>
            <p:nvPr/>
          </p:nvCxnSpPr>
          <p:spPr>
            <a:xfrm>
              <a:off x="345280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E722C75-9D4B-4ACF-8624-346EBA52AB0C}"/>
                </a:ext>
              </a:extLst>
            </p:cNvPr>
            <p:cNvCxnSpPr/>
            <p:nvPr/>
          </p:nvCxnSpPr>
          <p:spPr>
            <a:xfrm>
              <a:off x="392481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D341D20-3335-4187-B094-E72F119FBFA6}"/>
                </a:ext>
              </a:extLst>
            </p:cNvPr>
            <p:cNvCxnSpPr/>
            <p:nvPr/>
          </p:nvCxnSpPr>
          <p:spPr>
            <a:xfrm>
              <a:off x="439683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BA093FB-4616-49E8-A8CB-7A95CC81F7BF}"/>
                </a:ext>
              </a:extLst>
            </p:cNvPr>
            <p:cNvCxnSpPr/>
            <p:nvPr/>
          </p:nvCxnSpPr>
          <p:spPr>
            <a:xfrm>
              <a:off x="486884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237583E-E0FF-431F-AEFC-A3E007B41FEF}"/>
                </a:ext>
              </a:extLst>
            </p:cNvPr>
            <p:cNvCxnSpPr/>
            <p:nvPr/>
          </p:nvCxnSpPr>
          <p:spPr>
            <a:xfrm>
              <a:off x="5340862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8CC9F1D-9948-435E-B101-CE530C3C415D}"/>
                </a:ext>
              </a:extLst>
            </p:cNvPr>
            <p:cNvCxnSpPr/>
            <p:nvPr/>
          </p:nvCxnSpPr>
          <p:spPr>
            <a:xfrm>
              <a:off x="5812877" y="3799174"/>
              <a:ext cx="1" cy="15490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D2865-67EC-4583-B0BC-2A7549CA14FE}"/>
                </a:ext>
              </a:extLst>
            </p:cNvPr>
            <p:cNvCxnSpPr/>
            <p:nvPr/>
          </p:nvCxnSpPr>
          <p:spPr>
            <a:xfrm>
              <a:off x="628489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8E72E4E-F5B7-469D-9C2A-54960B3814DA}"/>
                </a:ext>
              </a:extLst>
            </p:cNvPr>
            <p:cNvCxnSpPr/>
            <p:nvPr/>
          </p:nvCxnSpPr>
          <p:spPr>
            <a:xfrm>
              <a:off x="675690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2A5CFE2-8B3A-4FE1-B4D5-A3C1CDD0D60B}"/>
                </a:ext>
              </a:extLst>
            </p:cNvPr>
            <p:cNvCxnSpPr/>
            <p:nvPr/>
          </p:nvCxnSpPr>
          <p:spPr>
            <a:xfrm>
              <a:off x="722892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8945B65-A1FD-4893-8E5B-694EBE6ABE48}"/>
                </a:ext>
              </a:extLst>
            </p:cNvPr>
            <p:cNvCxnSpPr/>
            <p:nvPr/>
          </p:nvCxnSpPr>
          <p:spPr>
            <a:xfrm>
              <a:off x="770093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559BBA-B1D3-41F3-BCBE-CB4BB933EEA0}"/>
                </a:ext>
              </a:extLst>
            </p:cNvPr>
            <p:cNvCxnSpPr/>
            <p:nvPr/>
          </p:nvCxnSpPr>
          <p:spPr>
            <a:xfrm>
              <a:off x="817295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3F8D889-DFE8-4946-8A9F-E89EBA86CE55}"/>
                </a:ext>
              </a:extLst>
            </p:cNvPr>
            <p:cNvCxnSpPr/>
            <p:nvPr/>
          </p:nvCxnSpPr>
          <p:spPr>
            <a:xfrm>
              <a:off x="864496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99FC3E1-760C-485D-A894-659E36DBFBA0}"/>
                </a:ext>
              </a:extLst>
            </p:cNvPr>
            <p:cNvCxnSpPr/>
            <p:nvPr/>
          </p:nvCxnSpPr>
          <p:spPr>
            <a:xfrm>
              <a:off x="911698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C2AD8BF-2DAB-46F3-9334-006C0E601416}"/>
                </a:ext>
              </a:extLst>
            </p:cNvPr>
            <p:cNvCxnSpPr/>
            <p:nvPr/>
          </p:nvCxnSpPr>
          <p:spPr>
            <a:xfrm>
              <a:off x="958899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3ECD0E7-AEC7-4FC2-AD8C-FD1309F9C4A9}"/>
                </a:ext>
              </a:extLst>
            </p:cNvPr>
            <p:cNvCxnSpPr/>
            <p:nvPr/>
          </p:nvCxnSpPr>
          <p:spPr>
            <a:xfrm>
              <a:off x="1006101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D7C5386D-5D43-4282-AB46-61FD65332554}"/>
                </a:ext>
              </a:extLst>
            </p:cNvPr>
            <p:cNvCxnSpPr/>
            <p:nvPr/>
          </p:nvCxnSpPr>
          <p:spPr>
            <a:xfrm>
              <a:off x="1053302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0974A3F-6B41-4413-8B89-13F538C736F8}"/>
                </a:ext>
              </a:extLst>
            </p:cNvPr>
            <p:cNvCxnSpPr/>
            <p:nvPr/>
          </p:nvCxnSpPr>
          <p:spPr>
            <a:xfrm>
              <a:off x="11005042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ABC7720-8A37-473F-B4FC-E67552008163}"/>
                </a:ext>
              </a:extLst>
            </p:cNvPr>
            <p:cNvCxnSpPr/>
            <p:nvPr/>
          </p:nvCxnSpPr>
          <p:spPr>
            <a:xfrm>
              <a:off x="11477057" y="3799174"/>
              <a:ext cx="1" cy="154901"/>
            </a:xfrm>
            <a:prstGeom prst="line">
              <a:avLst/>
            </a:prstGeom>
            <a:ln w="3175">
              <a:solidFill>
                <a:schemeClr val="bg1">
                  <a:lumMod val="85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9B9F8F-4732-4438-9D9E-2501EE5F0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042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56829-C303-4112-9567-7E68C7E89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E20B33-36F5-422B-9A70-C5340F300F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99072"/>
              </p:ext>
            </p:extLst>
          </p:nvPr>
        </p:nvGraphicFramePr>
        <p:xfrm>
          <a:off x="431800" y="1124680"/>
          <a:ext cx="11340000" cy="49800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268000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2839914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552258">
                  <a:extLst>
                    <a:ext uri="{9D8B030D-6E8A-4147-A177-3AD203B41FA5}">
                      <a16:colId xmlns:a16="http://schemas.microsoft.com/office/drawing/2014/main" val="1944590475"/>
                    </a:ext>
                  </a:extLst>
                </a:gridCol>
              </a:tblGrid>
              <a:tr h="268277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1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2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Year 3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Detailers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9594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Users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Average Price per Sale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80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Revenue @ 15%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Cost of Revenue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52071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Gross Profit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5,625,000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48,000,000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216 000,000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74217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649893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Sales &amp; Marketing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5,062,500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38,400,000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151,200,000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5679637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Customer Service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1,687,500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9,600,000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21,600,000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700336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 Development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562,500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10,800,000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52400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marL="171450" indent="-171450" algn="l" fontAlgn="b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Research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281,250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2,400,000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4,320,000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2%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38634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 Expenses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7,593,750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52,800,000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187,920,000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785602"/>
                  </a:ext>
                </a:extLst>
              </a:tr>
              <a:tr h="3339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EBIT</a:t>
                      </a:r>
                    </a:p>
                  </a:txBody>
                  <a:tcPr anchor="b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-1,968,750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-4,800,000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28,sx080,000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</a:rPr>
                        <a:t>13%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95935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2A082-E7C9-4130-803D-B3FC802F6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06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72">
            <a:extLst>
              <a:ext uri="{FF2B5EF4-FFF2-40B4-BE49-F238E27FC236}">
                <a16:creationId xmlns:a16="http://schemas.microsoft.com/office/drawing/2014/main" id="{59944BFF-EB0E-47AA-AE6D-B2808E11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88" name="Picture Placeholder 87" descr="Portrait of a man looking down">
            <a:extLst>
              <a:ext uri="{FF2B5EF4-FFF2-40B4-BE49-F238E27FC236}">
                <a16:creationId xmlns:a16="http://schemas.microsoft.com/office/drawing/2014/main" id="{19C1C15E-A3C7-49BA-BCDD-5C95EE28036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1799" y="2319681"/>
            <a:ext cx="1352367" cy="1352367"/>
          </a:xfrm>
        </p:spPr>
      </p:pic>
      <p:sp>
        <p:nvSpPr>
          <p:cNvPr id="75" name="Text Placeholder 74">
            <a:extLst>
              <a:ext uri="{FF2B5EF4-FFF2-40B4-BE49-F238E27FC236}">
                <a16:creationId xmlns:a16="http://schemas.microsoft.com/office/drawing/2014/main" id="{54A28B80-949D-4875-8454-65C677C242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Allan</a:t>
            </a:r>
            <a:br>
              <a:rPr lang="en-US" dirty="0"/>
            </a:br>
            <a:r>
              <a:rPr lang="en-US" dirty="0"/>
              <a:t>Mattsson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0BC67F4-4E33-4709-9D60-593B322A8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74854" y="3332591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07F9DC5B-EFCF-4160-9CA2-67357CDD540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CEO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F85615EC-ED58-4535-8364-5453CA87C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74854" y="3904988"/>
            <a:ext cx="2124000" cy="180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2" name="Picture Placeholder 91" descr="Portrait of a woman with a phone in her hand">
            <a:extLst>
              <a:ext uri="{FF2B5EF4-FFF2-40B4-BE49-F238E27FC236}">
                <a16:creationId xmlns:a16="http://schemas.microsoft.com/office/drawing/2014/main" id="{921A3CFA-B715-446B-83FD-D5AA8586EBE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8028" y="2319681"/>
            <a:ext cx="1352367" cy="1352367"/>
          </a:xfrm>
        </p:spPr>
      </p:pic>
      <p:sp>
        <p:nvSpPr>
          <p:cNvPr id="80" name="Text Placeholder 79">
            <a:extLst>
              <a:ext uri="{FF2B5EF4-FFF2-40B4-BE49-F238E27FC236}">
                <a16:creationId xmlns:a16="http://schemas.microsoft.com/office/drawing/2014/main" id="{E86E6499-D2B1-4F88-A5B6-F0C83093D6C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811083" y="2485913"/>
            <a:ext cx="1808917" cy="7015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Mira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Karlsson</a:t>
            </a:r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57D445D-9983-4AAC-8E68-88EA351C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11084" y="3332591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Placeholder 81">
            <a:extLst>
              <a:ext uri="{FF2B5EF4-FFF2-40B4-BE49-F238E27FC236}">
                <a16:creationId xmlns:a16="http://schemas.microsoft.com/office/drawing/2014/main" id="{7496B20D-BD66-4B27-84AA-E50FEB2506C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COO</a:t>
            </a:r>
          </a:p>
        </p:txBody>
      </p:sp>
      <p:sp>
        <p:nvSpPr>
          <p:cNvPr id="81" name="Text Placeholder 80">
            <a:extLst>
              <a:ext uri="{FF2B5EF4-FFF2-40B4-BE49-F238E27FC236}">
                <a16:creationId xmlns:a16="http://schemas.microsoft.com/office/drawing/2014/main" id="{9CAD9DA0-591D-4655-BE3B-D2162C5D73B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pic>
        <p:nvPicPr>
          <p:cNvPr id="94" name="Picture Placeholder 93" descr="Portrait of a woman looking relaxed">
            <a:extLst>
              <a:ext uri="{FF2B5EF4-FFF2-40B4-BE49-F238E27FC236}">
                <a16:creationId xmlns:a16="http://schemas.microsoft.com/office/drawing/2014/main" id="{678140F2-20DC-49B9-8BD8-815437A060C9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2825" y="2319681"/>
            <a:ext cx="1352367" cy="1352367"/>
          </a:xfrm>
        </p:spPr>
      </p:pic>
      <p:sp>
        <p:nvSpPr>
          <p:cNvPr id="84" name="Text Placeholder 83">
            <a:extLst>
              <a:ext uri="{FF2B5EF4-FFF2-40B4-BE49-F238E27FC236}">
                <a16:creationId xmlns:a16="http://schemas.microsoft.com/office/drawing/2014/main" id="{33A97CBA-B92B-47D6-939E-FC794AA85C0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BCA98FD-268D-47AA-8871-119024D92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647313" y="3332591"/>
            <a:ext cx="1548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85">
            <a:extLst>
              <a:ext uri="{FF2B5EF4-FFF2-40B4-BE49-F238E27FC236}">
                <a16:creationId xmlns:a16="http://schemas.microsoft.com/office/drawing/2014/main" id="{F71D59A8-B12B-4EFC-8838-C21115F7614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CTO</a:t>
            </a:r>
          </a:p>
        </p:txBody>
      </p:sp>
      <p:sp>
        <p:nvSpPr>
          <p:cNvPr id="85" name="Text Placeholder 84">
            <a:extLst>
              <a:ext uri="{FF2B5EF4-FFF2-40B4-BE49-F238E27FC236}">
                <a16:creationId xmlns:a16="http://schemas.microsoft.com/office/drawing/2014/main" id="{63255D73-8481-4553-B0E0-EEAB97E8A60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amet, consectetuer adipiscing elit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2747A2-82B9-46DD-AB31-C25C5835E6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57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109A8-D7EE-4527-9928-C4753E233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</a:t>
            </a:r>
          </a:p>
        </p:txBody>
      </p:sp>
      <p:grpSp>
        <p:nvGrpSpPr>
          <p:cNvPr id="4" name="Group 3" title="Fund Category (Grouped)">
            <a:extLst>
              <a:ext uri="{FF2B5EF4-FFF2-40B4-BE49-F238E27FC236}">
                <a16:creationId xmlns:a16="http://schemas.microsoft.com/office/drawing/2014/main" id="{EB374690-D7EC-4B7B-B520-C6B6494CDC89}"/>
              </a:ext>
            </a:extLst>
          </p:cNvPr>
          <p:cNvGrpSpPr/>
          <p:nvPr/>
        </p:nvGrpSpPr>
        <p:grpSpPr>
          <a:xfrm>
            <a:off x="635303" y="993330"/>
            <a:ext cx="2718236" cy="1634164"/>
            <a:chOff x="635303" y="993330"/>
            <a:chExt cx="2718236" cy="1634164"/>
          </a:xfrm>
        </p:grpSpPr>
        <p:pic>
          <p:nvPicPr>
            <p:cNvPr id="8" name="Graphic 7" descr="Network" title="Placeholder Icon">
              <a:extLst>
                <a:ext uri="{FF2B5EF4-FFF2-40B4-BE49-F238E27FC236}">
                  <a16:creationId xmlns:a16="http://schemas.microsoft.com/office/drawing/2014/main" id="{D63A7C78-623A-4758-B41F-76E255427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75854" y="993330"/>
              <a:ext cx="516155" cy="516155"/>
            </a:xfrm>
            <a:prstGeom prst="rect">
              <a:avLst/>
            </a:prstGeom>
          </p:spPr>
        </p:pic>
        <p:sp>
          <p:nvSpPr>
            <p:cNvPr id="16" name="Text Placeholder 80">
              <a:extLst>
                <a:ext uri="{FF2B5EF4-FFF2-40B4-BE49-F238E27FC236}">
                  <a16:creationId xmlns:a16="http://schemas.microsoft.com/office/drawing/2014/main" id="{CF4F0854-D5FB-4746-AF03-270EFD9831A3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504110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5" name="Text Placeholder 80">
              <a:extLst>
                <a:ext uri="{FF2B5EF4-FFF2-40B4-BE49-F238E27FC236}">
                  <a16:creationId xmlns:a16="http://schemas.microsoft.com/office/drawing/2014/main" id="{2F35E594-1F1D-4193-9ED6-DD60AE465EB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1910839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14AED6-9124-430C-9111-F568BD827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1572844"/>
              <a:ext cx="167173" cy="1671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title="Fund Category (Grouped)">
            <a:extLst>
              <a:ext uri="{FF2B5EF4-FFF2-40B4-BE49-F238E27FC236}">
                <a16:creationId xmlns:a16="http://schemas.microsoft.com/office/drawing/2014/main" id="{C349E2FC-8E98-4B50-9315-101FE794E82B}"/>
              </a:ext>
            </a:extLst>
          </p:cNvPr>
          <p:cNvGrpSpPr/>
          <p:nvPr/>
        </p:nvGrpSpPr>
        <p:grpSpPr>
          <a:xfrm>
            <a:off x="635303" y="2759296"/>
            <a:ext cx="2718236" cy="1669940"/>
            <a:chOff x="635303" y="2759296"/>
            <a:chExt cx="2718236" cy="1669940"/>
          </a:xfrm>
        </p:grpSpPr>
        <p:pic>
          <p:nvPicPr>
            <p:cNvPr id="24" name="Graphic 23" descr="Newspaper" title="Placeholder Icon">
              <a:extLst>
                <a:ext uri="{FF2B5EF4-FFF2-40B4-BE49-F238E27FC236}">
                  <a16:creationId xmlns:a16="http://schemas.microsoft.com/office/drawing/2014/main" id="{31AFEB72-92B5-4F87-9FD9-721986F9D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58461" y="2759296"/>
              <a:ext cx="516155" cy="516155"/>
            </a:xfrm>
            <a:prstGeom prst="rect">
              <a:avLst/>
            </a:prstGeom>
          </p:spPr>
        </p:pic>
        <p:sp>
          <p:nvSpPr>
            <p:cNvPr id="19" name="Text Placeholder 80">
              <a:extLst>
                <a:ext uri="{FF2B5EF4-FFF2-40B4-BE49-F238E27FC236}">
                  <a16:creationId xmlns:a16="http://schemas.microsoft.com/office/drawing/2014/main" id="{813391F3-ECEE-401E-843A-24FFB191AC19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30585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18" name="Text Placeholder 80">
              <a:extLst>
                <a:ext uri="{FF2B5EF4-FFF2-40B4-BE49-F238E27FC236}">
                  <a16:creationId xmlns:a16="http://schemas.microsoft.com/office/drawing/2014/main" id="{06B2E7F2-554C-4D23-ADD8-CBF986299300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371258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043C23-F65D-4CFD-8A97-CDF736E6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3374586"/>
              <a:ext cx="167173" cy="16717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 title="Fund Category (Grouped)">
            <a:extLst>
              <a:ext uri="{FF2B5EF4-FFF2-40B4-BE49-F238E27FC236}">
                <a16:creationId xmlns:a16="http://schemas.microsoft.com/office/drawing/2014/main" id="{9B34B456-43A3-4445-A4C1-4D4F01EC9CF5}"/>
              </a:ext>
            </a:extLst>
          </p:cNvPr>
          <p:cNvGrpSpPr/>
          <p:nvPr/>
        </p:nvGrpSpPr>
        <p:grpSpPr>
          <a:xfrm>
            <a:off x="635303" y="4741011"/>
            <a:ext cx="2718236" cy="1570805"/>
            <a:chOff x="635303" y="4741011"/>
            <a:chExt cx="2718236" cy="1570805"/>
          </a:xfrm>
        </p:grpSpPr>
        <p:pic>
          <p:nvPicPr>
            <p:cNvPr id="11" name="Graphic 10" descr="Satellite" title="Placeholder Icon">
              <a:extLst>
                <a:ext uri="{FF2B5EF4-FFF2-40B4-BE49-F238E27FC236}">
                  <a16:creationId xmlns:a16="http://schemas.microsoft.com/office/drawing/2014/main" id="{20F0FEB9-5B14-4BCD-9156-D9770102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10542" y="4741011"/>
              <a:ext cx="516155" cy="516155"/>
            </a:xfrm>
            <a:prstGeom prst="rect">
              <a:avLst/>
            </a:prstGeom>
          </p:spPr>
        </p:pic>
        <p:sp>
          <p:nvSpPr>
            <p:cNvPr id="22" name="Text Placeholder 80">
              <a:extLst>
                <a:ext uri="{FF2B5EF4-FFF2-40B4-BE49-F238E27FC236}">
                  <a16:creationId xmlns:a16="http://schemas.microsoft.com/office/drawing/2014/main" id="{45EDF17B-0AD3-4441-827B-8CF7F74091C4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188432"/>
              <a:ext cx="2391394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21" name="Text Placeholder 80">
              <a:extLst>
                <a:ext uri="{FF2B5EF4-FFF2-40B4-BE49-F238E27FC236}">
                  <a16:creationId xmlns:a16="http://schemas.microsoft.com/office/drawing/2014/main" id="{616A2C6A-5A66-4F58-AD4E-A0966B42EA7D}"/>
                </a:ext>
              </a:extLst>
            </p:cNvPr>
            <p:cNvSpPr txBox="1">
              <a:spLocks/>
            </p:cNvSpPr>
            <p:nvPr/>
          </p:nvSpPr>
          <p:spPr>
            <a:xfrm>
              <a:off x="635303" y="5595161"/>
              <a:ext cx="2391394" cy="716655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C6AB14F-6F0F-4961-9780-C27577754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186366" y="5257166"/>
              <a:ext cx="167173" cy="167173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 title="Funding Chart">
            <a:extLst>
              <a:ext uri="{FF2B5EF4-FFF2-40B4-BE49-F238E27FC236}">
                <a16:creationId xmlns:a16="http://schemas.microsoft.com/office/drawing/2014/main" id="{26288BC2-6AF8-4570-8104-88EB29611E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630081"/>
              </p:ext>
            </p:extLst>
          </p:nvPr>
        </p:nvGraphicFramePr>
        <p:xfrm>
          <a:off x="3122536" y="103051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pSp>
        <p:nvGrpSpPr>
          <p:cNvPr id="25" name="Group 24" title="Fund Category (Grouped)">
            <a:extLst>
              <a:ext uri="{FF2B5EF4-FFF2-40B4-BE49-F238E27FC236}">
                <a16:creationId xmlns:a16="http://schemas.microsoft.com/office/drawing/2014/main" id="{BEE51485-7E57-4908-B226-0C064509958A}"/>
              </a:ext>
            </a:extLst>
          </p:cNvPr>
          <p:cNvGrpSpPr/>
          <p:nvPr/>
        </p:nvGrpSpPr>
        <p:grpSpPr>
          <a:xfrm>
            <a:off x="8641020" y="2258575"/>
            <a:ext cx="2738180" cy="1962347"/>
            <a:chOff x="8641020" y="2258575"/>
            <a:chExt cx="2738180" cy="1962347"/>
          </a:xfrm>
        </p:grpSpPr>
        <p:pic>
          <p:nvPicPr>
            <p:cNvPr id="5" name="Graphic 4" descr="Bullseye" title="Placeholder Icon">
              <a:extLst>
                <a:ext uri="{FF2B5EF4-FFF2-40B4-BE49-F238E27FC236}">
                  <a16:creationId xmlns:a16="http://schemas.microsoft.com/office/drawing/2014/main" id="{2B4C10D3-CF67-49EE-9CF7-C02AD1AA7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881417" y="2258575"/>
              <a:ext cx="567771" cy="567771"/>
            </a:xfrm>
            <a:prstGeom prst="rect">
              <a:avLst/>
            </a:prstGeom>
          </p:spPr>
        </p:pic>
        <p:sp>
          <p:nvSpPr>
            <p:cNvPr id="13" name="Text Placeholder 80">
              <a:extLst>
                <a:ext uri="{FF2B5EF4-FFF2-40B4-BE49-F238E27FC236}">
                  <a16:creationId xmlns:a16="http://schemas.microsoft.com/office/drawing/2014/main" id="{5CF6044D-8B26-406B-A0D0-BC338A7070B9}"/>
                </a:ext>
              </a:extLst>
            </p:cNvPr>
            <p:cNvSpPr txBox="1">
              <a:spLocks/>
            </p:cNvSpPr>
            <p:nvPr/>
          </p:nvSpPr>
          <p:spPr>
            <a:xfrm>
              <a:off x="8967861" y="2909603"/>
              <a:ext cx="2391393" cy="272762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Fund Category</a:t>
              </a:r>
            </a:p>
          </p:txBody>
        </p:sp>
        <p:sp>
          <p:nvSpPr>
            <p:cNvPr id="9" name="Text Placeholder 80">
              <a:extLst>
                <a:ext uri="{FF2B5EF4-FFF2-40B4-BE49-F238E27FC236}">
                  <a16:creationId xmlns:a16="http://schemas.microsoft.com/office/drawing/2014/main" id="{82546A28-16D0-4697-A7B9-B14A282E1466}"/>
                </a:ext>
              </a:extLst>
            </p:cNvPr>
            <p:cNvSpPr txBox="1">
              <a:spLocks/>
            </p:cNvSpPr>
            <p:nvPr/>
          </p:nvSpPr>
          <p:spPr>
            <a:xfrm>
              <a:off x="8987806" y="3316332"/>
              <a:ext cx="2391394" cy="904590"/>
            </a:xfrm>
            <a:prstGeom prst="rect">
              <a:avLst/>
            </a:prstGeom>
          </p:spPr>
          <p:txBody>
            <a:bodyPr lIns="0" tIns="0" rIns="0" bIns="0"/>
            <a:lstStyle>
              <a:lvl1pPr marL="266700" indent="-2667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500"/>
                </a:spcAft>
                <a:buClr>
                  <a:schemeClr val="accent1"/>
                </a:buClr>
                <a:buFont typeface="Arial" panose="020B0604020202020204" pitchFamily="34" charset="0"/>
                <a:buChar char="○"/>
                <a:defRPr sz="18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42925" indent="-276225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2pPr>
              <a:lvl3pPr marL="8096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3pPr>
              <a:lvl4pPr marL="10763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343025" indent="-2667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spcAft>
                  <a:spcPts val="500"/>
                </a:spcAft>
                <a:buFont typeface="Arial" panose="020B0604020202020204" pitchFamily="34" charset="0"/>
                <a:buChar char="•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Lorem ipsum dolor sit amet, consectetuer adipiscing elit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8B23745-96A6-4255-A589-A91C187EC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41020" y="2978337"/>
              <a:ext cx="167173" cy="1671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F843E1-EAFF-4B3D-852C-31228C5ABD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24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366700E-2D49-45E0-85C7-750AF51D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99" y="2975452"/>
            <a:ext cx="4416225" cy="3103886"/>
          </a:xfrm>
        </p:spPr>
        <p:txBody>
          <a:bodyPr anchor="b"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</a:t>
            </a:r>
          </a:p>
          <a:p>
            <a:r>
              <a:rPr lang="en-US" dirty="0"/>
              <a:t>Nunc viverra imperdiet enim. Fusce est.</a:t>
            </a:r>
            <a:br>
              <a:rPr lang="en-US" dirty="0"/>
            </a:br>
            <a:r>
              <a:rPr lang="en-US" dirty="0"/>
              <a:t>Vivamus a tellus</a:t>
            </a:r>
          </a:p>
          <a:p>
            <a:r>
              <a:rPr lang="en-US" dirty="0"/>
              <a:t>Pellentesque habitant morbi tristique senectus et netus et malesuada fames ac turpis egestas. Proin pharetra nonummy pede. Mauris et orci</a:t>
            </a:r>
          </a:p>
        </p:txBody>
      </p:sp>
      <p:pic>
        <p:nvPicPr>
          <p:cNvPr id="8" name="Picture Placeholder 7" descr="Photo of a young team in a library">
            <a:extLst>
              <a:ext uri="{FF2B5EF4-FFF2-40B4-BE49-F238E27FC236}">
                <a16:creationId xmlns:a16="http://schemas.microsoft.com/office/drawing/2014/main" id="{63D0FEB3-F96C-4F94-AAAE-551110E820F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050" y="0"/>
            <a:ext cx="6406950" cy="4400547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384DC-DAEE-4E7F-9DD5-4E5066C0652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Summary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4C8A63-F9E3-41F6-B725-B846F2010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gray">
          <a:xfrm>
            <a:off x="5658103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E73750-57DB-4A35-85DD-B654E6A29A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/>
        <p:txBody>
          <a:bodyPr/>
          <a:lstStyle/>
          <a:p>
            <a:r>
              <a:rPr lang="en-US" dirty="0"/>
              <a:t>Summary tagline or sub-headline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CFACDF-9E04-4412-89F5-EA362056D7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857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EC97E-A437-4843-81CB-2F215D3EA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Q&amp;A</a:t>
            </a:r>
          </a:p>
        </p:txBody>
      </p:sp>
      <p:sp>
        <p:nvSpPr>
          <p:cNvPr id="44" name="Text Placeholder 26" title="Testimonial Shadow">
            <a:extLst>
              <a:ext uri="{FF2B5EF4-FFF2-40B4-BE49-F238E27FC236}">
                <a16:creationId xmlns:a16="http://schemas.microsoft.com/office/drawing/2014/main" id="{63CF5A3D-E6FE-4E24-987B-114B6983A76B}"/>
              </a:ext>
            </a:extLst>
          </p:cNvPr>
          <p:cNvSpPr txBox="1">
            <a:spLocks/>
          </p:cNvSpPr>
          <p:nvPr/>
        </p:nvSpPr>
        <p:spPr>
          <a:xfrm>
            <a:off x="431800" y="1836744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Text Placeholder 4" title="Testimonial Text">
            <a:extLst>
              <a:ext uri="{FF2B5EF4-FFF2-40B4-BE49-F238E27FC236}">
                <a16:creationId xmlns:a16="http://schemas.microsoft.com/office/drawing/2014/main" id="{D3659FA1-93D3-46F2-9245-9BB2309C53A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31800" y="1836744"/>
            <a:ext cx="3541655" cy="2224950"/>
          </a:xfrm>
        </p:spPr>
        <p:txBody>
          <a:bodyPr/>
          <a:lstStyle/>
          <a:p>
            <a:pPr algn="ctr" fontAlgn="base"/>
            <a:r>
              <a:rPr lang="en-US" b="0" i="0" dirty="0">
                <a:solidFill>
                  <a:srgbClr val="E0E0E0"/>
                </a:solidFill>
                <a:effectLst/>
                <a:latin typeface="Helvetica Neue"/>
              </a:rPr>
              <a:t> </a:t>
            </a:r>
          </a:p>
          <a:p>
            <a:pPr algn="l" fontAlgn="base"/>
            <a:r>
              <a:rPr lang="en-US" b="0" i="0" dirty="0">
                <a:solidFill>
                  <a:srgbClr val="E0E0E0"/>
                </a:solidFill>
                <a:effectLst/>
                <a:latin typeface="Apple Color Emoji"/>
              </a:rPr>
              <a:t>	🤔</a:t>
            </a:r>
            <a:r>
              <a:rPr lang="en-US" b="1" i="0" dirty="0">
                <a:solidFill>
                  <a:srgbClr val="E0E0E0"/>
                </a:solidFill>
                <a:effectLst/>
                <a:latin typeface="Helvetica Neue"/>
              </a:rPr>
              <a:t> </a:t>
            </a:r>
          </a:p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2651CFC8-4C75-4552-B304-9F0895B0D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H="1">
            <a:off x="2248045" y="3292423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grpSp>
        <p:nvGrpSpPr>
          <p:cNvPr id="47" name="Group 46" title="Quotation Marks">
            <a:extLst>
              <a:ext uri="{FF2B5EF4-FFF2-40B4-BE49-F238E27FC236}">
                <a16:creationId xmlns:a16="http://schemas.microsoft.com/office/drawing/2014/main" id="{8A4B623C-7D54-49B8-88C2-371525C054A9}"/>
              </a:ext>
            </a:extLst>
          </p:cNvPr>
          <p:cNvGrpSpPr/>
          <p:nvPr/>
        </p:nvGrpSpPr>
        <p:grpSpPr>
          <a:xfrm>
            <a:off x="582750" y="1942266"/>
            <a:ext cx="3358880" cy="432000"/>
            <a:chOff x="582750" y="1942266"/>
            <a:chExt cx="3358880" cy="432000"/>
          </a:xfrm>
        </p:grpSpPr>
        <p:sp>
          <p:nvSpPr>
            <p:cNvPr id="13" name="Title 1" title="Quotation Mark">
              <a:extLst>
                <a:ext uri="{FF2B5EF4-FFF2-40B4-BE49-F238E27FC236}">
                  <a16:creationId xmlns:a16="http://schemas.microsoft.com/office/drawing/2014/main" id="{38226AF8-9F0B-4E81-AA01-3212E6D9C3F9}"/>
                </a:ext>
              </a:extLst>
            </p:cNvPr>
            <p:cNvSpPr txBox="1">
              <a:spLocks/>
            </p:cNvSpPr>
            <p:nvPr/>
          </p:nvSpPr>
          <p:spPr>
            <a:xfrm>
              <a:off x="582750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“</a:t>
              </a:r>
            </a:p>
          </p:txBody>
        </p:sp>
        <p:sp>
          <p:nvSpPr>
            <p:cNvPr id="14" name="Title 1" title="Quotation Mark">
              <a:extLst>
                <a:ext uri="{FF2B5EF4-FFF2-40B4-BE49-F238E27FC236}">
                  <a16:creationId xmlns:a16="http://schemas.microsoft.com/office/drawing/2014/main" id="{F140743B-0061-458D-A004-A08E6D191697}"/>
                </a:ext>
              </a:extLst>
            </p:cNvPr>
            <p:cNvSpPr txBox="1">
              <a:spLocks/>
            </p:cNvSpPr>
            <p:nvPr/>
          </p:nvSpPr>
          <p:spPr>
            <a:xfrm>
              <a:off x="3458215" y="1942266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1"/>
                  </a:solidFill>
                </a:rPr>
                <a:t>”</a:t>
              </a:r>
            </a:p>
          </p:txBody>
        </p:sp>
      </p:grpSp>
      <p:sp>
        <p:nvSpPr>
          <p:cNvPr id="38" name="Text Placeholder 26" title="Testimonial Shadow">
            <a:extLst>
              <a:ext uri="{FF2B5EF4-FFF2-40B4-BE49-F238E27FC236}">
                <a16:creationId xmlns:a16="http://schemas.microsoft.com/office/drawing/2014/main" id="{D26DBB43-1FE8-4F1C-AC2D-18197EAE4A86}"/>
              </a:ext>
            </a:extLst>
          </p:cNvPr>
          <p:cNvSpPr txBox="1">
            <a:spLocks/>
          </p:cNvSpPr>
          <p:nvPr/>
        </p:nvSpPr>
        <p:spPr>
          <a:xfrm>
            <a:off x="4325172" y="3591659"/>
            <a:ext cx="3821055" cy="2580550"/>
          </a:xfrm>
          <a:custGeom>
            <a:avLst/>
            <a:gdLst>
              <a:gd name="connsiteX0" fmla="*/ 0 w 3541655"/>
              <a:gd name="connsiteY0" fmla="*/ 0 h 2224950"/>
              <a:gd name="connsiteX1" fmla="*/ 3541655 w 3541655"/>
              <a:gd name="connsiteY1" fmla="*/ 0 h 2224950"/>
              <a:gd name="connsiteX2" fmla="*/ 3541655 w 3541655"/>
              <a:gd name="connsiteY2" fmla="*/ 2224950 h 2224950"/>
              <a:gd name="connsiteX3" fmla="*/ 0 w 3541655"/>
              <a:gd name="connsiteY3" fmla="*/ 2224950 h 2224950"/>
              <a:gd name="connsiteX4" fmla="*/ 0 w 3541655"/>
              <a:gd name="connsiteY4" fmla="*/ 0 h 2224950"/>
              <a:gd name="connsiteX0" fmla="*/ 0 w 3821055"/>
              <a:gd name="connsiteY0" fmla="*/ 0 h 2580550"/>
              <a:gd name="connsiteX1" fmla="*/ 3541655 w 3821055"/>
              <a:gd name="connsiteY1" fmla="*/ 0 h 2580550"/>
              <a:gd name="connsiteX2" fmla="*/ 3821055 w 3821055"/>
              <a:gd name="connsiteY2" fmla="*/ 2580550 h 2580550"/>
              <a:gd name="connsiteX3" fmla="*/ 0 w 3821055"/>
              <a:gd name="connsiteY3" fmla="*/ 2224950 h 2580550"/>
              <a:gd name="connsiteX4" fmla="*/ 0 w 3821055"/>
              <a:gd name="connsiteY4" fmla="*/ 0 h 258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1055" h="2580550">
                <a:moveTo>
                  <a:pt x="0" y="0"/>
                </a:moveTo>
                <a:lnTo>
                  <a:pt x="3541655" y="0"/>
                </a:lnTo>
                <a:lnTo>
                  <a:pt x="3821055" y="2580550"/>
                </a:lnTo>
                <a:lnTo>
                  <a:pt x="0" y="222495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</a:gsLst>
            <a:lin ang="3600000" scaled="0"/>
          </a:gradFill>
          <a:effectLst>
            <a:softEdge rad="127000"/>
          </a:effectLst>
        </p:spPr>
        <p:txBody>
          <a:bodyPr vert="horz" lIns="180000" tIns="180000" rIns="180000" bIns="18000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8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8C60CF3E-F7CF-4588-94B7-06B17195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031906" flipV="1">
            <a:off x="4613919" y="2701055"/>
            <a:ext cx="1199086" cy="1638300"/>
          </a:xfrm>
          <a:prstGeom prst="triangle">
            <a:avLst/>
          </a:prstGeom>
          <a:solidFill>
            <a:schemeClr val="bg1">
              <a:lumMod val="95000"/>
            </a:schemeClr>
          </a:solidFill>
        </p:spPr>
        <p:txBody>
          <a:bodyPr vert="horz" lIns="0" tIns="0" rIns="0" bIns="0" rtlCol="0" anchor="ctr">
            <a:noAutofit/>
          </a:bodyPr>
          <a:lstStyle/>
          <a:p>
            <a:pPr lvl="0" indent="0" algn="ctr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en-US" i="0" dirty="0">
              <a:solidFill>
                <a:schemeClr val="tx2"/>
              </a:solidFill>
            </a:endParaRPr>
          </a:p>
        </p:txBody>
      </p:sp>
      <p:sp>
        <p:nvSpPr>
          <p:cNvPr id="27" name="Text Placeholder 26" title="Testimonial Text">
            <a:extLst>
              <a:ext uri="{FF2B5EF4-FFF2-40B4-BE49-F238E27FC236}">
                <a16:creationId xmlns:a16="http://schemas.microsoft.com/office/drawing/2014/main" id="{36D1E065-62B5-4D94-BE31-531E357C79F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325172" y="3591659"/>
            <a:ext cx="3541655" cy="222495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grpSp>
        <p:nvGrpSpPr>
          <p:cNvPr id="48" name="Group 47" title="Quotation Marks">
            <a:extLst>
              <a:ext uri="{FF2B5EF4-FFF2-40B4-BE49-F238E27FC236}">
                <a16:creationId xmlns:a16="http://schemas.microsoft.com/office/drawing/2014/main" id="{50B17079-D53B-4A87-B8DC-90C7BF713900}"/>
              </a:ext>
            </a:extLst>
          </p:cNvPr>
          <p:cNvGrpSpPr/>
          <p:nvPr/>
        </p:nvGrpSpPr>
        <p:grpSpPr>
          <a:xfrm>
            <a:off x="4468052" y="3707170"/>
            <a:ext cx="3358880" cy="432000"/>
            <a:chOff x="4468052" y="3707170"/>
            <a:chExt cx="3358880" cy="432000"/>
          </a:xfrm>
        </p:grpSpPr>
        <p:sp>
          <p:nvSpPr>
            <p:cNvPr id="18" name="Title 1" title="Quotation Mark">
              <a:extLst>
                <a:ext uri="{FF2B5EF4-FFF2-40B4-BE49-F238E27FC236}">
                  <a16:creationId xmlns:a16="http://schemas.microsoft.com/office/drawing/2014/main" id="{BC33B0C5-2D89-4449-B1AF-C794737CC261}"/>
                </a:ext>
              </a:extLst>
            </p:cNvPr>
            <p:cNvSpPr txBox="1">
              <a:spLocks/>
            </p:cNvSpPr>
            <p:nvPr/>
          </p:nvSpPr>
          <p:spPr>
            <a:xfrm>
              <a:off x="4468052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“</a:t>
              </a:r>
            </a:p>
          </p:txBody>
        </p:sp>
        <p:sp>
          <p:nvSpPr>
            <p:cNvPr id="19" name="Title 1" title="Quotation Mark">
              <a:extLst>
                <a:ext uri="{FF2B5EF4-FFF2-40B4-BE49-F238E27FC236}">
                  <a16:creationId xmlns:a16="http://schemas.microsoft.com/office/drawing/2014/main" id="{D179C67C-63D4-4501-A7BE-E51183200C7D}"/>
                </a:ext>
              </a:extLst>
            </p:cNvPr>
            <p:cNvSpPr txBox="1">
              <a:spLocks/>
            </p:cNvSpPr>
            <p:nvPr/>
          </p:nvSpPr>
          <p:spPr>
            <a:xfrm>
              <a:off x="7343517" y="3707170"/>
              <a:ext cx="483415" cy="43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5400" dirty="0">
                  <a:solidFill>
                    <a:schemeClr val="accent3"/>
                  </a:solidFill>
                </a:rPr>
                <a:t>”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33E64F-4DBA-44B0-97B6-58474E70EB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9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47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94" y="0"/>
            <a:ext cx="12049611" cy="6786563"/>
          </a:xfr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51B3CA-790D-465D-9B97-AA9876E35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C12D97-9EB3-9E46-86D3-3A2CA06C20D2}"/>
              </a:ext>
            </a:extLst>
          </p:cNvPr>
          <p:cNvSpPr txBox="1"/>
          <p:nvPr/>
        </p:nvSpPr>
        <p:spPr bwMode="gray">
          <a:xfrm>
            <a:off x="6433190" y="2409694"/>
            <a:ext cx="298394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gradFill>
                  <a:gsLst>
                    <a:gs pos="0">
                      <a:schemeClr val="accent1"/>
                    </a:gs>
                    <a:gs pos="51300">
                      <a:schemeClr val="accent2"/>
                    </a:gs>
                    <a:gs pos="100000">
                      <a:schemeClr val="accent3"/>
                    </a:gs>
                  </a:gsLst>
                  <a:lin ang="0" scaled="0"/>
                </a:gradFill>
              </a:rPr>
              <a:t>Fabrikam, Inc.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/>
        <p:txBody>
          <a:bodyPr/>
          <a:lstStyle/>
          <a:p>
            <a:r>
              <a:rPr lang="en-US" dirty="0"/>
              <a:t>Thank You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753AF9-461F-4049-BB9D-621E76A51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39896" y="4848225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 descr="User" title="Icon - Presenter Name">
            <a:extLst>
              <a:ext uri="{FF2B5EF4-FFF2-40B4-BE49-F238E27FC236}">
                <a16:creationId xmlns:a16="http://schemas.microsoft.com/office/drawing/2014/main" id="{97242EBD-470B-4FB1-9B4C-E6DCB282152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2150" y="5034270"/>
            <a:ext cx="218900" cy="2189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dirty="0"/>
              <a:t>Jens Martensson</a:t>
            </a:r>
          </a:p>
        </p:txBody>
      </p:sp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id="{B1BC719A-AAF0-4DB7-9856-CF7AC6A9880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2150" y="5388742"/>
            <a:ext cx="218900" cy="218900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1CED8F1-B63A-4FD2-9699-34AD761A8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gray">
          <a:xfrm>
            <a:off x="6905625" y="5412943"/>
            <a:ext cx="3206750" cy="247650"/>
          </a:xfrm>
        </p:spPr>
        <p:txBody>
          <a:bodyPr/>
          <a:lstStyle/>
          <a:p>
            <a:r>
              <a:rPr lang="en-US" dirty="0"/>
              <a:t>+1 23 987 6554</a:t>
            </a:r>
          </a:p>
        </p:txBody>
      </p:sp>
      <p:pic>
        <p:nvPicPr>
          <p:cNvPr id="23" name="Graphic 22" descr="Envelope" title="Icon Presenter Email">
            <a:extLst>
              <a:ext uri="{FF2B5EF4-FFF2-40B4-BE49-F238E27FC236}">
                <a16:creationId xmlns:a16="http://schemas.microsoft.com/office/drawing/2014/main" id="{D99072B1-8690-4652-9009-362F46A213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2150" y="5780263"/>
            <a:ext cx="218900" cy="218900"/>
          </a:xfrm>
          <a:prstGeom prst="rect">
            <a:avLst/>
          </a:prstGeo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48632CD-1506-46F5-A0DE-640903269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905625" y="5768111"/>
            <a:ext cx="3206750" cy="247650"/>
          </a:xfrm>
        </p:spPr>
        <p:txBody>
          <a:bodyPr/>
          <a:lstStyle/>
          <a:p>
            <a:r>
              <a:rPr lang="en-US" dirty="0"/>
              <a:t>jens@email.com</a:t>
            </a:r>
          </a:p>
        </p:txBody>
      </p:sp>
      <p:pic>
        <p:nvPicPr>
          <p:cNvPr id="17" name="Graphic 16" descr="World">
            <a:extLst>
              <a:ext uri="{FF2B5EF4-FFF2-40B4-BE49-F238E27FC236}">
                <a16:creationId xmlns:a16="http://schemas.microsoft.com/office/drawing/2014/main" id="{67AFAC0E-54F2-8843-9BDA-C965BFBBFBF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76383" y="6123279"/>
            <a:ext cx="231342" cy="231342"/>
          </a:xfrm>
          <a:prstGeom prst="rect">
            <a:avLst/>
          </a:prstGeom>
        </p:spPr>
      </p:pic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EA3E05A-60C4-CD45-A7AC-1F20F4D95F6A}"/>
              </a:ext>
            </a:extLst>
          </p:cNvPr>
          <p:cNvSpPr txBox="1">
            <a:spLocks/>
          </p:cNvSpPr>
          <p:nvPr/>
        </p:nvSpPr>
        <p:spPr bwMode="gray">
          <a:xfrm>
            <a:off x="6905625" y="6123279"/>
            <a:ext cx="3206750" cy="247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12"/>
              </a:rPr>
              <a:t>http://www.fabrikam.com/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0"/>
            <a:ext cx="3918058" cy="6471821"/>
          </a:xfrm>
        </p:spPr>
        <p:txBody>
          <a:bodyPr/>
          <a:lstStyle/>
          <a:p>
            <a:pPr algn="ctr" fontAlgn="base"/>
            <a:r>
              <a:rPr lang="en-US" sz="4000" b="0" i="0" dirty="0">
                <a:solidFill>
                  <a:srgbClr val="E0E0E0"/>
                </a:solidFill>
                <a:effectLst/>
                <a:latin typeface="Helvetica Neue"/>
              </a:rPr>
              <a:t> </a:t>
            </a:r>
            <a:br>
              <a:rPr lang="en-US" sz="4000" b="0" i="0" dirty="0">
                <a:solidFill>
                  <a:srgbClr val="E0E0E0"/>
                </a:solidFill>
                <a:effectLst/>
                <a:latin typeface="Helvetica Neue"/>
              </a:rPr>
            </a:br>
            <a:r>
              <a:rPr lang="en-US" sz="4000" b="0" i="0" dirty="0">
                <a:solidFill>
                  <a:srgbClr val="E0E0E0"/>
                </a:solidFill>
                <a:effectLst/>
                <a:latin typeface="Apple Color Emoji"/>
              </a:rPr>
              <a:t>😲</a:t>
            </a:r>
            <a:r>
              <a:rPr lang="en-US" sz="4000" b="1" i="0" dirty="0">
                <a:solidFill>
                  <a:srgbClr val="E0E0E0"/>
                </a:solidFill>
                <a:effectLst/>
                <a:latin typeface="Helvetica Neue"/>
              </a:rPr>
              <a:t> </a:t>
            </a:r>
            <a:br>
              <a:rPr lang="en-US" sz="4000" b="1" i="0" dirty="0">
                <a:solidFill>
                  <a:srgbClr val="E0E0E0"/>
                </a:solidFill>
                <a:effectLst/>
                <a:latin typeface="Helvetica Neue"/>
              </a:rPr>
            </a:br>
            <a:r>
              <a:rPr lang="en-US" sz="6000" dirty="0"/>
              <a:t>Surprise This session was ideated by an AI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4CAAE-8183-4AB3-2BCA-CB15C47B6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714" y="0"/>
            <a:ext cx="7744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13BD12-1794-40E0-9F6B-9BC8C13D01F5}"/>
              </a:ext>
            </a:extLst>
          </p:cNvPr>
          <p:cNvSpPr/>
          <p:nvPr/>
        </p:nvSpPr>
        <p:spPr>
          <a:xfrm>
            <a:off x="-434" y="0"/>
            <a:ext cx="5365050" cy="6858000"/>
          </a:xfrm>
          <a:prstGeom prst="rect">
            <a:avLst/>
          </a:prstGeom>
          <a:solidFill>
            <a:schemeClr val="tx1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7" descr="A woman walking down the road talking on her phone">
            <a:extLst>
              <a:ext uri="{FF2B5EF4-FFF2-40B4-BE49-F238E27FC236}">
                <a16:creationId xmlns:a16="http://schemas.microsoft.com/office/drawing/2014/main" id="{7FB89A62-CAB5-4BD1-B89F-0A0F3809B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5060" y="1358"/>
            <a:ext cx="6406950" cy="4400548"/>
          </a:xfrm>
          <a:prstGeom prst="rect">
            <a:avLst/>
          </a:prstGeom>
          <a:solidFill>
            <a:schemeClr val="tx1"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893E2F-227D-4472-B59F-3DEBF46C0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5364616" y="5491163"/>
            <a:ext cx="6407384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CAA3871B-5A80-4D63-B9BD-FFAB1FF70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5658442" y="5657850"/>
            <a:ext cx="4692058" cy="1119943"/>
          </a:xfrm>
        </p:spPr>
        <p:txBody>
          <a:bodyPr/>
          <a:lstStyle/>
          <a:p>
            <a:r>
              <a:rPr lang="en-US" dirty="0"/>
              <a:t>Lorem ipsum dolor sit amet, </a:t>
            </a:r>
            <a:r>
              <a:rPr lang="en-US" dirty="0" err="1"/>
              <a:t>consectetuer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EF3E39-2332-4C12-9142-1DB674D9F8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FAA4127-35EA-4F41-ABDE-CE7684397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0" y="5491163"/>
            <a:ext cx="536505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3">
            <a:extLst>
              <a:ext uri="{FF2B5EF4-FFF2-40B4-BE49-F238E27FC236}">
                <a16:creationId xmlns:a16="http://schemas.microsoft.com/office/drawing/2014/main" id="{0A9CA834-496F-4895-82A1-D2EB9EF9D985}"/>
              </a:ext>
            </a:extLst>
          </p:cNvPr>
          <p:cNvSpPr txBox="1">
            <a:spLocks/>
          </p:cNvSpPr>
          <p:nvPr/>
        </p:nvSpPr>
        <p:spPr bwMode="ltGray">
          <a:xfrm>
            <a:off x="5334796" y="4148137"/>
            <a:ext cx="5749483" cy="134302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Christine Muthee </a:t>
            </a:r>
          </a:p>
        </p:txBody>
      </p:sp>
    </p:spTree>
    <p:extLst>
      <p:ext uri="{BB962C8B-B14F-4D97-AF65-F5344CB8AC3E}">
        <p14:creationId xmlns:p14="http://schemas.microsoft.com/office/powerpoint/2010/main" val="345417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2257C5-6FAE-F424-0A6A-0CBA8AC84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451474-4E7F-0242-0B44-F27B4AF2F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353" y="0"/>
            <a:ext cx="6299682" cy="936594"/>
          </a:xfrm>
        </p:spPr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DFF0A-F614-E8C6-8485-F3B3CC7393C7}"/>
              </a:ext>
            </a:extLst>
          </p:cNvPr>
          <p:cNvSpPr txBox="1"/>
          <p:nvPr/>
        </p:nvSpPr>
        <p:spPr>
          <a:xfrm>
            <a:off x="1473693" y="1056443"/>
            <a:ext cx="94902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this workshop,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Our goal is to take a basic business case idea and explore its potential for Data Science application.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We will start with a business problem or opportunity and work through the process of identifying potential data sources, developing a plan for collecting and analyzing the data, and determining the feasibility of using Data Science to solve the problem or capitalize on the opportunity.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By the end of the workshop, we should have a better understanding of the role that Data Science can play in business decision-making and be able to evaluate the potential of their own business ideas for Data Science application.</a:t>
            </a:r>
          </a:p>
        </p:txBody>
      </p:sp>
    </p:spTree>
    <p:extLst>
      <p:ext uri="{BB962C8B-B14F-4D97-AF65-F5344CB8AC3E}">
        <p14:creationId xmlns:p14="http://schemas.microsoft.com/office/powerpoint/2010/main" val="3037289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28ED-E8E6-4EBE-8C7C-8E6E2E501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46228"/>
            <a:ext cx="11340000" cy="517771"/>
          </a:xfrm>
        </p:spPr>
        <p:txBody>
          <a:bodyPr/>
          <a:lstStyle/>
          <a:p>
            <a:pPr algn="ctr"/>
            <a:r>
              <a:rPr lang="en-US" dirty="0"/>
              <a:t>Session Overview 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449BBFB-CA06-403B-A774-11459956BDA0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800" y="1093643"/>
            <a:ext cx="2084507" cy="211469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AA788-5F14-43DB-B035-1BC6DA1509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0000" y="3327462"/>
            <a:ext cx="1980000" cy="360000"/>
          </a:xfrm>
        </p:spPr>
        <p:txBody>
          <a:bodyPr/>
          <a:lstStyle/>
          <a:p>
            <a:r>
              <a:rPr lang="en-US" dirty="0"/>
              <a:t>1. Project Overview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74B9A6-D55C-478C-8D92-D0BFBCD7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99613" y="3840264"/>
            <a:ext cx="180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675343-79F8-46AA-B56E-932984AB75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0000" y="3961861"/>
            <a:ext cx="1980000" cy="1022609"/>
          </a:xfrm>
        </p:spPr>
        <p:txBody>
          <a:bodyPr/>
          <a:lstStyle/>
          <a:p>
            <a:r>
              <a:rPr lang="en-US" dirty="0"/>
              <a:t>Review of what we will be covering on Data Science and Machine Learning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0DDAC36A-574D-4761-9BCF-874D3C265750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35936" y="983120"/>
            <a:ext cx="1979613" cy="210279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06F98B-6BF9-4D0F-B7E7-561F064602F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02264" y="3260713"/>
            <a:ext cx="2246956" cy="493497"/>
          </a:xfrm>
        </p:spPr>
        <p:txBody>
          <a:bodyPr/>
          <a:lstStyle/>
          <a:p>
            <a:r>
              <a:rPr lang="en-US" dirty="0"/>
              <a:t>3. Brain Storming Session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0322F4-E79A-4E4D-98CA-2DC1692F9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113942" y="3854449"/>
            <a:ext cx="1800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694D25-DE51-4F33-9ED7-7D9F4891DD9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24136" y="3961862"/>
            <a:ext cx="1980000" cy="1022608"/>
          </a:xfrm>
        </p:spPr>
        <p:txBody>
          <a:bodyPr/>
          <a:lstStyle/>
          <a:p>
            <a:r>
              <a:rPr lang="en-US" dirty="0"/>
              <a:t>Brain storm on how this project can be done </a:t>
            </a:r>
          </a:p>
          <a:p>
            <a:r>
              <a:rPr lang="en-US" dirty="0"/>
              <a:t>Group works and Q&amp;A 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3A7E12C8-81B9-4B69-8557-9B66C1AD1251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54831" y="983120"/>
            <a:ext cx="1979613" cy="2225221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F0A8A16-8E92-40C1-913D-8CB3B9C1DDA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842644" y="3327462"/>
            <a:ext cx="1980000" cy="360000"/>
          </a:xfrm>
        </p:spPr>
        <p:txBody>
          <a:bodyPr/>
          <a:lstStyle/>
          <a:p>
            <a:r>
              <a:rPr lang="en-US" dirty="0"/>
              <a:t>2. D.S Pipeline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C27E82-D5C7-4AE4-BAF3-5DBB12CA0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32644" y="3840264"/>
            <a:ext cx="1800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804944-6423-4C0F-ABB0-9CF01A05FD9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2842644" y="3961862"/>
            <a:ext cx="1980000" cy="720000"/>
          </a:xfrm>
        </p:spPr>
        <p:txBody>
          <a:bodyPr/>
          <a:lstStyle/>
          <a:p>
            <a:r>
              <a:rPr lang="en-US" dirty="0"/>
              <a:t>Overview of the D.S pipeline and how M.L fits in the process.</a:t>
            </a:r>
          </a:p>
        </p:txBody>
      </p:sp>
      <p:pic>
        <p:nvPicPr>
          <p:cNvPr id="71" name="Picture Placeholder 70" descr="Microchip pins">
            <a:extLst>
              <a:ext uri="{FF2B5EF4-FFF2-40B4-BE49-F238E27FC236}">
                <a16:creationId xmlns:a16="http://schemas.microsoft.com/office/drawing/2014/main" id="{C698E7AD-8D61-4952-9F38-6E6313EE4B05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51950" y="1093644"/>
            <a:ext cx="1979613" cy="19812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BF93F76-B979-4659-9F60-ADD378371A4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440150" y="3327462"/>
            <a:ext cx="1980000" cy="360000"/>
          </a:xfrm>
        </p:spPr>
        <p:txBody>
          <a:bodyPr/>
          <a:lstStyle/>
          <a:p>
            <a:r>
              <a:rPr lang="en-US" dirty="0"/>
              <a:t>4. Code Session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3BE7D2-4C35-4BA9-9A98-1A6E17A84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30150" y="3840264"/>
            <a:ext cx="1800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79E7FC2-4098-49F6-8F55-7D42A85A40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440150" y="3961861"/>
            <a:ext cx="1980000" cy="898319"/>
          </a:xfrm>
        </p:spPr>
        <p:txBody>
          <a:bodyPr/>
          <a:lstStyle/>
          <a:p>
            <a:r>
              <a:rPr lang="en-US" dirty="0"/>
              <a:t>Practical Session of the project on Google Collab and Live Model Test</a:t>
            </a:r>
          </a:p>
        </p:txBody>
      </p:sp>
      <p:pic>
        <p:nvPicPr>
          <p:cNvPr id="63" name="Picture Placeholder 62" descr="Tablet with screenshot of analytics">
            <a:extLst>
              <a:ext uri="{FF2B5EF4-FFF2-40B4-BE49-F238E27FC236}">
                <a16:creationId xmlns:a16="http://schemas.microsoft.com/office/drawing/2014/main" id="{DA70A5B7-C485-42A2-BB9D-2180002A622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780587" y="1093644"/>
            <a:ext cx="1979613" cy="198120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42EB40D-8479-42AF-A4AE-92D6BE6908B5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780200" y="3327462"/>
            <a:ext cx="1980000" cy="360000"/>
          </a:xfrm>
        </p:spPr>
        <p:txBody>
          <a:bodyPr/>
          <a:lstStyle/>
          <a:p>
            <a:r>
              <a:rPr lang="en-US" dirty="0"/>
              <a:t>5.Close Up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979D46-D664-4267-B673-E6B048C08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870200" y="3840264"/>
            <a:ext cx="1800000" cy="0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11578AB-8F47-4648-B827-D4367249BDB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9780200" y="3961862"/>
            <a:ext cx="1980000" cy="369331"/>
          </a:xfrm>
        </p:spPr>
        <p:txBody>
          <a:bodyPr/>
          <a:lstStyle/>
          <a:p>
            <a:r>
              <a:rPr lang="en-US" dirty="0"/>
              <a:t>Q&amp;A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9F4F6B-299B-431B-AD93-01AF893D8C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1C83F4B-9C72-0457-EAD5-EEC5536C5238}"/>
              </a:ext>
            </a:extLst>
          </p:cNvPr>
          <p:cNvCxnSpPr>
            <a:cxnSpLocks/>
          </p:cNvCxnSpPr>
          <p:nvPr/>
        </p:nvCxnSpPr>
        <p:spPr>
          <a:xfrm>
            <a:off x="599613" y="5184183"/>
            <a:ext cx="526974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64A6AF4-4F75-5D4C-933F-CA3A02B373BE}"/>
              </a:ext>
            </a:extLst>
          </p:cNvPr>
          <p:cNvSpPr txBox="1"/>
          <p:nvPr/>
        </p:nvSpPr>
        <p:spPr>
          <a:xfrm>
            <a:off x="7897552" y="5735586"/>
            <a:ext cx="358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2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:00 PM - 3:00 PM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A52D5F-3A61-ED0E-7D5C-3BBBC930B8A8}"/>
              </a:ext>
            </a:extLst>
          </p:cNvPr>
          <p:cNvCxnSpPr>
            <a:cxnSpLocks/>
          </p:cNvCxnSpPr>
          <p:nvPr/>
        </p:nvCxnSpPr>
        <p:spPr>
          <a:xfrm>
            <a:off x="5869354" y="5657015"/>
            <a:ext cx="552547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F7D577E-35A8-3D1A-3790-99CD0842720D}"/>
              </a:ext>
            </a:extLst>
          </p:cNvPr>
          <p:cNvSpPr txBox="1"/>
          <p:nvPr/>
        </p:nvSpPr>
        <p:spPr>
          <a:xfrm>
            <a:off x="4598665" y="5209113"/>
            <a:ext cx="358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11:30 AM  - 1:00 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170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2A6BCB-7164-AE98-3220-03ED8A4A86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B2BB1-0A98-970D-9CB3-6F7DEB106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" y="4005943"/>
            <a:ext cx="5286241" cy="2780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47235A-8118-45B6-7888-1B1B7BA58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28" y="4005943"/>
            <a:ext cx="6842334" cy="2780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325CE6-F705-EB6C-6649-1D9D0AEE4B54}"/>
              </a:ext>
            </a:extLst>
          </p:cNvPr>
          <p:cNvSpPr txBox="1"/>
          <p:nvPr/>
        </p:nvSpPr>
        <p:spPr>
          <a:xfrm>
            <a:off x="70338" y="71437"/>
            <a:ext cx="1212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02124"/>
                </a:solidFill>
                <a:latin typeface="Google Sans"/>
              </a:rPr>
              <a:t>1. PROJECT OVERVIEW</a:t>
            </a:r>
            <a:endParaRPr 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D3B323-CA42-2DE0-B76C-280345A74E4F}"/>
              </a:ext>
            </a:extLst>
          </p:cNvPr>
          <p:cNvSpPr txBox="1"/>
          <p:nvPr/>
        </p:nvSpPr>
        <p:spPr>
          <a:xfrm>
            <a:off x="70337" y="881741"/>
            <a:ext cx="1191483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u="sng" dirty="0"/>
              <a:t>Predicting Possible Loan Default Using Machine Learning</a:t>
            </a:r>
          </a:p>
          <a:p>
            <a:r>
              <a:rPr lang="en-US" sz="2000" dirty="0"/>
              <a:t>The goal of this workshop is to use machine learning techniques to predict loan default. We will begin by discussing the basics of machine learning, including key concepts and algorithms. </a:t>
            </a:r>
          </a:p>
          <a:p>
            <a:endParaRPr lang="en-US" sz="2000" dirty="0"/>
          </a:p>
          <a:p>
            <a:r>
              <a:rPr lang="en-US" sz="2000" dirty="0"/>
              <a:t>Then, we will explore how to use these techniques to build a model that can accurately predict whether or not a borrower will default on their loan. </a:t>
            </a:r>
          </a:p>
          <a:p>
            <a:endParaRPr lang="en-US" sz="2000" dirty="0"/>
          </a:p>
          <a:p>
            <a:r>
              <a:rPr lang="en-US" sz="2000" dirty="0"/>
              <a:t>Throughout the workshop, we will work with real-world data to gain hands-on experience with these techniques. By the end of the workshop, you will have a working model that can predict loan default and a better understanding of how machine learning can be applied to this problem.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9959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E75C-FB18-3EFB-1488-1FC402BB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The Data Science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92A92-0ED6-6402-6A44-AF0C31FF7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7</a:t>
            </a:fld>
            <a:endParaRPr lang="en-US" noProof="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EE65AC5-7BB0-1F3D-FDF9-0991B2EAEE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669549"/>
              </p:ext>
            </p:extLst>
          </p:nvPr>
        </p:nvGraphicFramePr>
        <p:xfrm>
          <a:off x="-16331" y="864000"/>
          <a:ext cx="12295417" cy="5993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463636" imgH="12062599" progId="Visio.Drawing.15">
                  <p:embed/>
                </p:oleObj>
              </mc:Choice>
              <mc:Fallback>
                <p:oleObj name="Visio" r:id="rId2" imgW="22463636" imgH="12062599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6331" y="864000"/>
                        <a:ext cx="12295417" cy="5993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0432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0B75F4-2D20-D71D-F67B-9F077EC32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12A57-1F4A-77A3-499F-306C5E168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Solution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48293B-B086-4048-863C-47E7C47880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E886-BD82-4757-912B-F7589A22164F}"/>
              </a:ext>
            </a:extLst>
          </p:cNvPr>
          <p:cNvSpPr>
            <a:spLocks noGrp="1"/>
          </p:cNvSpPr>
          <p:nvPr>
            <p:ph idx="1"/>
          </p:nvPr>
        </p:nvSpPr>
        <p:spPr bwMode="gray"/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860339-31F7-4884-957E-5C40F818E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3079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Graphic 24" descr="Gold bars" title="Placeholder Icon">
            <a:extLst>
              <a:ext uri="{FF2B5EF4-FFF2-40B4-BE49-F238E27FC236}">
                <a16:creationId xmlns:a16="http://schemas.microsoft.com/office/drawing/2014/main" id="{7CF8B318-D925-4AA4-A626-B915F8B9603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9925" y="2691354"/>
            <a:ext cx="516155" cy="516155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8002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C26E9A-3991-49A2-8D63-94C577E8A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14002" y="4614863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535CB7-70A5-4E0C-835B-C50960E5BC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8002" y="4764931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960D0-0A22-4E28-82F3-B9AA805E9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45316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 descr="Pencil" title="Placeholder Icon">
            <a:extLst>
              <a:ext uri="{FF2B5EF4-FFF2-40B4-BE49-F238E27FC236}">
                <a16:creationId xmlns:a16="http://schemas.microsoft.com/office/drawing/2014/main" id="{87645AAE-99D6-4DF7-BBA8-ACD6942E164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4450" y="2691354"/>
            <a:ext cx="516155" cy="51615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02527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Authorize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A895A-8A04-4C68-83A5-3E4F5209F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28527" y="4614863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9E0145E-8E4E-439B-A78F-92EC279B320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02527" y="4764931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EBBE7F-98BB-4059-8F15-7198C7DAC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59841" y="2392220"/>
            <a:ext cx="1114422" cy="11144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Graphic 26" descr="Coins" title="Placeholder Icon">
            <a:extLst>
              <a:ext uri="{FF2B5EF4-FFF2-40B4-BE49-F238E27FC236}">
                <a16:creationId xmlns:a16="http://schemas.microsoft.com/office/drawing/2014/main" id="{2BC353DF-7455-49A6-8C40-1E0630E1DA8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8975" y="2691354"/>
            <a:ext cx="516155" cy="5161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117052" y="4130531"/>
            <a:ext cx="1800000" cy="3600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Monetize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9D2C94E-1924-4389-B84A-2828D610B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43052" y="4614863"/>
            <a:ext cx="1548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0238C6-EDC9-431C-B062-27BAF34CD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117052" y="4764931"/>
            <a:ext cx="1800000" cy="720000"/>
          </a:xfrm>
        </p:spPr>
        <p:txBody>
          <a:bodyPr/>
          <a:lstStyle/>
          <a:p>
            <a:r>
              <a:rPr lang="en-US" dirty="0"/>
              <a:t>Lorem ipsum dolor</a:t>
            </a:r>
            <a:br>
              <a:rPr lang="en-US" dirty="0"/>
            </a:br>
            <a:r>
              <a:rPr lang="en-US" dirty="0"/>
              <a:t>sit amet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34C221-D094-445D-A8B7-0030E8165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1920D62-97B4-48CF-446F-8885E7C358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33781529_Tech pitch deck_RVA_v5" id="{A2EB78D0-E53B-4F6A-BDEB-161D0EE79897}" vid="{43D59DC8-94C0-4D1D-B6DD-8A7938E09C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13094F6-5ADD-4195-AF81-00AF033C9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6E3E58C-5E8A-4781-9921-C2B23BC09E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C0BFDF-D948-4F4A-854E-477525F57792}">
  <ds:schemaRefs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  <ds:schemaRef ds:uri="16c05727-aa75-4e4a-9b5f-8a80a1165891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0</TotalTime>
  <Words>1330</Words>
  <Application>Microsoft Office PowerPoint</Application>
  <PresentationFormat>Widescreen</PresentationFormat>
  <Paragraphs>336</Paragraphs>
  <Slides>28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Apple Color Emoji</vt:lpstr>
      <vt:lpstr>Arial</vt:lpstr>
      <vt:lpstr>Arial Black</vt:lpstr>
      <vt:lpstr>Calibri</vt:lpstr>
      <vt:lpstr>Google Sans</vt:lpstr>
      <vt:lpstr>Helvetica Neue</vt:lpstr>
      <vt:lpstr>Tahoma</vt:lpstr>
      <vt:lpstr>Times New Roman</vt:lpstr>
      <vt:lpstr>Office Theme</vt:lpstr>
      <vt:lpstr>Visio</vt:lpstr>
      <vt:lpstr>Data Science Pipeline – from Junk to Bank</vt:lpstr>
      <vt:lpstr>Munyala Eliud </vt:lpstr>
      <vt:lpstr>PowerPoint Presentation</vt:lpstr>
      <vt:lpstr>OVERVIEW</vt:lpstr>
      <vt:lpstr>Session Overview </vt:lpstr>
      <vt:lpstr>PowerPoint Presentation</vt:lpstr>
      <vt:lpstr> The Data Science Pipeline</vt:lpstr>
      <vt:lpstr>PowerPoint Presentation</vt:lpstr>
      <vt:lpstr>Solution</vt:lpstr>
      <vt:lpstr>Product</vt:lpstr>
      <vt:lpstr>Digital Product</vt:lpstr>
      <vt:lpstr>Section Divider</vt:lpstr>
      <vt:lpstr>Section Divider 2</vt:lpstr>
      <vt:lpstr>Business Model</vt:lpstr>
      <vt:lpstr>Market Opportunity Option 1</vt:lpstr>
      <vt:lpstr>Market Opportunity Option 2</vt:lpstr>
      <vt:lpstr>Competition Option 1</vt:lpstr>
      <vt:lpstr>Competition Option 2</vt:lpstr>
      <vt:lpstr>Growth Strategy</vt:lpstr>
      <vt:lpstr>Traction</vt:lpstr>
      <vt:lpstr>Timeline</vt:lpstr>
      <vt:lpstr>Financials</vt:lpstr>
      <vt:lpstr>Team</vt:lpstr>
      <vt:lpstr>Funding</vt:lpstr>
      <vt:lpstr>Summary</vt:lpstr>
      <vt:lpstr>Q&amp;A</vt:lpstr>
      <vt:lpstr>Thank You</vt:lpstr>
      <vt:lpstr>  😲  Surprise This session was ideated by an AI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2022-12-06T08:43:36Z</dcterms:created>
  <dcterms:modified xsi:type="dcterms:W3CDTF">2022-12-13T17:14:48Z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